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4"/>
  </p:notesMasterIdLst>
  <p:sldIdLst>
    <p:sldId id="256" r:id="rId2"/>
    <p:sldId id="352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3" r:id="rId12"/>
    <p:sldId id="368" r:id="rId13"/>
    <p:sldId id="421" r:id="rId14"/>
    <p:sldId id="422" r:id="rId15"/>
    <p:sldId id="423" r:id="rId16"/>
    <p:sldId id="424" r:id="rId17"/>
    <p:sldId id="425" r:id="rId18"/>
    <p:sldId id="426" r:id="rId19"/>
    <p:sldId id="428" r:id="rId20"/>
    <p:sldId id="379" r:id="rId21"/>
    <p:sldId id="420" r:id="rId22"/>
    <p:sldId id="415" r:id="rId23"/>
    <p:sldId id="416" r:id="rId24"/>
    <p:sldId id="417" r:id="rId25"/>
    <p:sldId id="418" r:id="rId26"/>
    <p:sldId id="419" r:id="rId27"/>
    <p:sldId id="429" r:id="rId28"/>
    <p:sldId id="408" r:id="rId29"/>
    <p:sldId id="411" r:id="rId30"/>
    <p:sldId id="370" r:id="rId31"/>
    <p:sldId id="362" r:id="rId32"/>
    <p:sldId id="365" r:id="rId33"/>
    <p:sldId id="364" r:id="rId34"/>
    <p:sldId id="363" r:id="rId35"/>
    <p:sldId id="397" r:id="rId36"/>
    <p:sldId id="398" r:id="rId37"/>
    <p:sldId id="399" r:id="rId38"/>
    <p:sldId id="400" r:id="rId39"/>
    <p:sldId id="401" r:id="rId40"/>
    <p:sldId id="402" r:id="rId41"/>
    <p:sldId id="403" r:id="rId42"/>
    <p:sldId id="404" r:id="rId43"/>
    <p:sldId id="405" r:id="rId44"/>
    <p:sldId id="406" r:id="rId45"/>
    <p:sldId id="407" r:id="rId46"/>
    <p:sldId id="366" r:id="rId47"/>
    <p:sldId id="343" r:id="rId48"/>
    <p:sldId id="367" r:id="rId49"/>
    <p:sldId id="412" r:id="rId50"/>
    <p:sldId id="414" r:id="rId51"/>
    <p:sldId id="409" r:id="rId52"/>
    <p:sldId id="279" r:id="rId5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35" autoAdjust="0"/>
    <p:restoredTop sz="99398" autoAdjust="0"/>
  </p:normalViewPr>
  <p:slideViewPr>
    <p:cSldViewPr>
      <p:cViewPr>
        <p:scale>
          <a:sx n="120" d="100"/>
          <a:sy n="120" d="100"/>
        </p:scale>
        <p:origin x="-191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Arbeitsblat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e-DE" dirty="0" smtClean="0"/>
              <a:t>Consumer </a:t>
            </a:r>
            <a:r>
              <a:rPr lang="de-DE" dirty="0" err="1" smtClean="0"/>
              <a:t>Photography</a:t>
            </a:r>
            <a:endParaRPr lang="de-DE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9935139720858289"/>
          <c:y val="0.40955370038249733"/>
          <c:w val="0.59071397141914261"/>
          <c:h val="0.56250535654768552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Photography</c:v>
                </c:pt>
              </c:strCache>
            </c:strRef>
          </c:tx>
          <c:explosion val="23"/>
          <c:dLbls>
            <c:dLbl>
              <c:idx val="0"/>
              <c:layout>
                <c:manualLayout>
                  <c:x val="-0.21890115036784447"/>
                  <c:y val="-0.173972677507257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>
                        <a:solidFill>
                          <a:schemeClr val="bg1"/>
                        </a:solidFill>
                      </a:rPr>
                      <a:t>Digital</a:t>
                    </a:r>
                    <a:endParaRPr lang="en-US" sz="1600" b="1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29424382731482"/>
                  <c:y val="1.057307964950013E-2"/>
                </c:manualLayout>
              </c:layout>
              <c:tx>
                <c:rich>
                  <a:bodyPr/>
                  <a:lstStyle/>
                  <a:p>
                    <a:pPr>
                      <a:defRPr sz="1000"/>
                    </a:pPr>
                    <a:r>
                      <a:rPr lang="en-US" b="1" dirty="0" smtClean="0"/>
                      <a:t>Analog</a:t>
                    </a:r>
                    <a:endParaRPr lang="en-US" b="1" dirty="0"/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Tabelle1!$A$2:$A$3</c:f>
              <c:strCache>
                <c:ptCount val="2"/>
                <c:pt idx="0">
                  <c:v>Digital</c:v>
                </c:pt>
                <c:pt idx="1">
                  <c:v>Analogue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ln>
      <a:solidFill>
        <a:srgbClr val="00000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e-DE" dirty="0" smtClean="0"/>
              <a:t>Medical X-</a:t>
            </a:r>
            <a:r>
              <a:rPr lang="de-DE" dirty="0" err="1" smtClean="0"/>
              <a:t>ray</a:t>
            </a:r>
            <a:endParaRPr lang="de-DE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Photography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21890115036784447"/>
                  <c:y val="-0.173972677507257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>
                        <a:solidFill>
                          <a:schemeClr val="bg1"/>
                        </a:solidFill>
                      </a:rPr>
                      <a:t>Digital</a:t>
                    </a:r>
                    <a:endParaRPr lang="en-US" sz="1600" b="1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5981604448133463"/>
                  <c:y val="0.13655109749710359"/>
                </c:manualLayout>
              </c:layout>
              <c:tx>
                <c:rich>
                  <a:bodyPr/>
                  <a:lstStyle/>
                  <a:p>
                    <a:pPr>
                      <a:defRPr sz="1000"/>
                    </a:pP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Analog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Tabelle1!$A$2:$A$3</c:f>
              <c:strCache>
                <c:ptCount val="2"/>
                <c:pt idx="0">
                  <c:v>Digital</c:v>
                </c:pt>
                <c:pt idx="1">
                  <c:v>Analogue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ln>
      <a:solidFill>
        <a:srgbClr val="00000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e-DE" dirty="0" smtClean="0"/>
              <a:t>VET</a:t>
            </a:r>
            <a:r>
              <a:rPr lang="de-DE" baseline="0" dirty="0" smtClean="0"/>
              <a:t> X-</a:t>
            </a:r>
            <a:r>
              <a:rPr lang="de-DE" baseline="0" dirty="0" err="1" smtClean="0"/>
              <a:t>ray</a:t>
            </a:r>
            <a:endParaRPr lang="de-DE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Photography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21360932494641496"/>
                  <c:y val="4.7748662846985188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>
                        <a:solidFill>
                          <a:schemeClr val="bg1"/>
                        </a:solidFill>
                      </a:rPr>
                      <a:t>Digital</a:t>
                    </a:r>
                    <a:endParaRPr lang="en-US" sz="1600" b="1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23813214396431892"/>
                  <c:y val="2.065127684225564E-2"/>
                </c:manualLayout>
              </c:layout>
              <c:tx>
                <c:rich>
                  <a:bodyPr/>
                  <a:lstStyle/>
                  <a:p>
                    <a:pPr>
                      <a:defRPr sz="1000"/>
                    </a:pP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Analog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Tabelle1!$A$2:$A$3</c:f>
              <c:strCache>
                <c:ptCount val="2"/>
                <c:pt idx="0">
                  <c:v>Digital</c:v>
                </c:pt>
                <c:pt idx="1">
                  <c:v>Analogue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ln>
      <a:solidFill>
        <a:srgbClr val="00000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e-DE" dirty="0" smtClean="0"/>
              <a:t>Graphics/Media</a:t>
            </a:r>
            <a:endParaRPr lang="de-DE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Photography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5539924531069274"/>
                  <c:y val="-0.18405097846271049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>
                        <a:solidFill>
                          <a:schemeClr val="bg1"/>
                        </a:solidFill>
                      </a:rPr>
                      <a:t>Digital</a:t>
                    </a:r>
                    <a:endParaRPr lang="en-US" sz="1600" b="1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29424382731482"/>
                  <c:y val="1.0573079649500128E-2"/>
                </c:manualLayout>
              </c:layout>
              <c:tx>
                <c:rich>
                  <a:bodyPr/>
                  <a:lstStyle/>
                  <a:p>
                    <a:pPr>
                      <a:defRPr sz="1000"/>
                    </a:pPr>
                    <a:r>
                      <a:rPr lang="en-US" b="1" dirty="0" smtClean="0"/>
                      <a:t>Analog</a:t>
                    </a:r>
                    <a:endParaRPr lang="en-US" b="1" dirty="0"/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Tabelle1!$A$2:$A$3</c:f>
              <c:strCache>
                <c:ptCount val="2"/>
                <c:pt idx="0">
                  <c:v>Digital</c:v>
                </c:pt>
                <c:pt idx="1">
                  <c:v>Analogue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95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ln>
      <a:solidFill>
        <a:srgbClr val="00000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e-DE" dirty="0" smtClean="0"/>
              <a:t>NDT</a:t>
            </a:r>
            <a:endParaRPr lang="de-DE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Photography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5152662913220738"/>
                  <c:y val="2.3961623311695287E-3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>
                        <a:solidFill>
                          <a:schemeClr val="tx1"/>
                        </a:solidFill>
                      </a:rPr>
                      <a:t>Digital</a:t>
                    </a:r>
                    <a:endParaRPr lang="en-US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645022684013858E-2"/>
                  <c:y val="-0.15571801545859995"/>
                </c:manualLayout>
              </c:layout>
              <c:tx>
                <c:rich>
                  <a:bodyPr/>
                  <a:lstStyle/>
                  <a:p>
                    <a:pPr>
                      <a:defRPr sz="1000"/>
                    </a:pPr>
                    <a:r>
                      <a:rPr lang="en-US" sz="1050" b="1" dirty="0" smtClean="0">
                        <a:solidFill>
                          <a:schemeClr val="bg1"/>
                        </a:solidFill>
                      </a:rPr>
                      <a:t>Analog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Tabelle1!$A$2:$A$3</c:f>
              <c:strCache>
                <c:ptCount val="2"/>
                <c:pt idx="0">
                  <c:v>Digital</c:v>
                </c:pt>
                <c:pt idx="1">
                  <c:v>Analogue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5</c:v>
                </c:pt>
                <c:pt idx="1">
                  <c:v>95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ln>
      <a:solidFill>
        <a:srgbClr val="00000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ln>
      <a:solidFill>
        <a:srgbClr val="00000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0.09093</cdr:x>
      <cdr:y>0.08571</cdr:y>
    </cdr:from>
    <cdr:to>
      <cdr:x>0.90105</cdr:x>
      <cdr:y>0.85714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218233" y="216024"/>
          <a:ext cx="1944229" cy="19442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de-DE" sz="2400" dirty="0" err="1" smtClean="0"/>
            <a:t>Why</a:t>
          </a:r>
          <a:r>
            <a:rPr lang="de-DE" sz="2400" dirty="0" smtClean="0"/>
            <a:t> </a:t>
          </a:r>
          <a:r>
            <a:rPr lang="de-DE" sz="2400" dirty="0" err="1" smtClean="0"/>
            <a:t>is</a:t>
          </a:r>
          <a:r>
            <a:rPr lang="de-DE" sz="2400" dirty="0" smtClean="0"/>
            <a:t> </a:t>
          </a:r>
          <a:br>
            <a:rPr lang="de-DE" sz="2400" dirty="0" smtClean="0"/>
          </a:br>
          <a:r>
            <a:rPr lang="de-DE" sz="2400" dirty="0" smtClean="0"/>
            <a:t>NDT </a:t>
          </a:r>
        </a:p>
        <a:p xmlns:a="http://schemas.openxmlformats.org/drawingml/2006/main">
          <a:pPr algn="ctr"/>
          <a:r>
            <a:rPr lang="de-DE" sz="2400" dirty="0" smtClean="0"/>
            <a:t>so </a:t>
          </a:r>
          <a:r>
            <a:rPr lang="de-DE" sz="2400" dirty="0" err="1" smtClean="0"/>
            <a:t>far</a:t>
          </a:r>
          <a:r>
            <a:rPr lang="de-DE" sz="2400" dirty="0" smtClean="0"/>
            <a:t> </a:t>
          </a:r>
          <a:r>
            <a:rPr lang="de-DE" sz="2400" dirty="0" err="1" smtClean="0"/>
            <a:t>behind</a:t>
          </a:r>
          <a:r>
            <a:rPr lang="de-DE" sz="2400" dirty="0" smtClean="0"/>
            <a:t> </a:t>
          </a:r>
        </a:p>
        <a:p xmlns:a="http://schemas.openxmlformats.org/drawingml/2006/main">
          <a:pPr algn="ctr"/>
          <a:r>
            <a:rPr lang="de-DE" sz="2400" dirty="0" err="1" smtClean="0"/>
            <a:t>other</a:t>
          </a:r>
          <a:r>
            <a:rPr lang="de-DE" sz="2400" dirty="0" smtClean="0"/>
            <a:t> </a:t>
          </a:r>
        </a:p>
        <a:p xmlns:a="http://schemas.openxmlformats.org/drawingml/2006/main">
          <a:pPr algn="ctr"/>
          <a:r>
            <a:rPr lang="de-DE" sz="2400" dirty="0" err="1" smtClean="0"/>
            <a:t>markets</a:t>
          </a:r>
          <a:r>
            <a:rPr lang="de-DE" sz="2400" dirty="0" smtClean="0"/>
            <a:t>?</a:t>
          </a:r>
          <a:endParaRPr lang="de-DE" sz="2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AFEF1-3182-456A-BD69-8BFD3CE4E4D7}" type="datetimeFigureOut">
              <a:rPr lang="de-DE" smtClean="0"/>
              <a:pPr/>
              <a:t>16.01.2014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CDFC5-4F72-4E1C-8039-E474D1B8B46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9002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70D875-9B56-4F9A-A713-02A5928CB312}" type="datetime1">
              <a:rPr lang="de-DE" smtClean="0"/>
              <a:pPr/>
              <a:t>16.01.2014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5B15ED-E854-4446-8CFC-AB9701DABA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E07B48-02C5-435D-9322-3DDB559D1BB0}" type="datetime1">
              <a:rPr lang="de-DE" smtClean="0"/>
              <a:pPr/>
              <a:t>16.01.2014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5B15ED-E854-4446-8CFC-AB9701DABA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6C3D65-D3A0-4525-A292-5B5C2ECF7A68}" type="datetime1">
              <a:rPr lang="de-DE" smtClean="0"/>
              <a:pPr/>
              <a:t>16.01.2014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5B15ED-E854-4446-8CFC-AB9701DABA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D310AA-72B8-4248-8BF9-31CB72EC6E61}" type="datetime1">
              <a:rPr lang="de-DE" smtClean="0"/>
              <a:pPr/>
              <a:t>16.01.2014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5B15ED-E854-4446-8CFC-AB9701DABA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2A9D3-E439-45E5-AE95-EC887B59EB77}" type="datetime1">
              <a:rPr lang="de-DE" smtClean="0"/>
              <a:pPr/>
              <a:t>16.01.2014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5B15ED-E854-4446-8CFC-AB9701DABA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314017-CA7B-4FE9-9068-ED9C2EA01FA1}" type="datetime1">
              <a:rPr lang="de-DE" smtClean="0"/>
              <a:pPr/>
              <a:t>16.01.2014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5B15ED-E854-4446-8CFC-AB9701DABA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FB5004-40AC-436B-9B27-DAD5E1F48251}" type="datetime1">
              <a:rPr lang="de-DE" smtClean="0"/>
              <a:pPr/>
              <a:t>16.01.2014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5B15ED-E854-4446-8CFC-AB9701DABA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B5E090-2179-4D4D-932A-01DDF7542F1A}" type="datetime1">
              <a:rPr lang="de-DE" smtClean="0"/>
              <a:pPr/>
              <a:t>16.01.2014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5B15ED-E854-4446-8CFC-AB9701DABA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27DF3D-739B-4074-94F1-5F062E068E07}" type="datetime1">
              <a:rPr lang="de-DE" smtClean="0"/>
              <a:pPr/>
              <a:t>16.01.2014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5B15ED-E854-4446-8CFC-AB9701DABA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40.png"/><Relationship Id="rId4" Type="http://schemas.microsoft.com/office/2007/relationships/hdphoto" Target="../media/hdphoto2.wdp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TreFoc-World-Tou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8112" y="2401434"/>
            <a:ext cx="7020272" cy="23237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714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Digital vs. analog</a:t>
            </a:r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4217496445"/>
              </p:ext>
            </p:extLst>
          </p:nvPr>
        </p:nvGraphicFramePr>
        <p:xfrm>
          <a:off x="3419872" y="1340768"/>
          <a:ext cx="239992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3470620861"/>
              </p:ext>
            </p:extLst>
          </p:nvPr>
        </p:nvGraphicFramePr>
        <p:xfrm>
          <a:off x="6084168" y="1340768"/>
          <a:ext cx="239992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Diagramm 10"/>
          <p:cNvGraphicFramePr/>
          <p:nvPr>
            <p:extLst>
              <p:ext uri="{D42A27DB-BD31-4B8C-83A1-F6EECF244321}">
                <p14:modId xmlns:p14="http://schemas.microsoft.com/office/powerpoint/2010/main" val="708307100"/>
              </p:ext>
            </p:extLst>
          </p:nvPr>
        </p:nvGraphicFramePr>
        <p:xfrm>
          <a:off x="760353" y="4005064"/>
          <a:ext cx="239992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Diagramm 14"/>
          <p:cNvGraphicFramePr/>
          <p:nvPr>
            <p:extLst>
              <p:ext uri="{D42A27DB-BD31-4B8C-83A1-F6EECF244321}">
                <p14:modId xmlns:p14="http://schemas.microsoft.com/office/powerpoint/2010/main" val="2897158627"/>
              </p:ext>
            </p:extLst>
          </p:nvPr>
        </p:nvGraphicFramePr>
        <p:xfrm>
          <a:off x="3419872" y="4005064"/>
          <a:ext cx="239992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Diagramm 15"/>
          <p:cNvGraphicFramePr/>
          <p:nvPr>
            <p:extLst>
              <p:ext uri="{D42A27DB-BD31-4B8C-83A1-F6EECF244321}">
                <p14:modId xmlns:p14="http://schemas.microsoft.com/office/powerpoint/2010/main" val="922783317"/>
              </p:ext>
            </p:extLst>
          </p:nvPr>
        </p:nvGraphicFramePr>
        <p:xfrm>
          <a:off x="6084168" y="4005064"/>
          <a:ext cx="239992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Diagramm 17"/>
          <p:cNvGraphicFramePr/>
          <p:nvPr>
            <p:extLst>
              <p:ext uri="{D42A27DB-BD31-4B8C-83A1-F6EECF244321}">
                <p14:modId xmlns:p14="http://schemas.microsoft.com/office/powerpoint/2010/main" val="2798595428"/>
              </p:ext>
            </p:extLst>
          </p:nvPr>
        </p:nvGraphicFramePr>
        <p:xfrm>
          <a:off x="753367" y="1340768"/>
          <a:ext cx="239992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7540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0" grpId="0">
        <p:bldAsOne/>
      </p:bldGraphic>
      <p:bldGraphic spid="11" grpId="0">
        <p:bldAsOne/>
      </p:bldGraphic>
      <p:bldGraphic spid="15" grpId="0">
        <p:bldAsOne/>
      </p:bldGraphic>
      <p:bldGraphic spid="1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7824" y="1700808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Personnel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2987824" y="2420888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Workflow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2987824" y="3861048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Applicability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2987824" y="4581128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Image quality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2987824" y="3140968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Cost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2987824" y="5301208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Standards</a:t>
            </a:r>
          </a:p>
        </p:txBody>
      </p:sp>
      <p:sp>
        <p:nvSpPr>
          <p:cNvPr id="8" name="Rechteck 7"/>
          <p:cNvSpPr/>
          <p:nvPr/>
        </p:nvSpPr>
        <p:spPr>
          <a:xfrm>
            <a:off x="483727" y="476672"/>
            <a:ext cx="3559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Limiting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factors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in NDT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83727" y="113383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asked</a:t>
            </a:r>
            <a:r>
              <a:rPr lang="de-DE" dirty="0" smtClean="0"/>
              <a:t> </a:t>
            </a:r>
            <a:r>
              <a:rPr lang="de-DE" dirty="0" err="1" smtClean="0"/>
              <a:t>customers</a:t>
            </a:r>
            <a:r>
              <a:rPr lang="de-DE" dirty="0" smtClean="0"/>
              <a:t>,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reason</a:t>
            </a:r>
            <a:r>
              <a:rPr lang="de-DE" dirty="0" smtClean="0"/>
              <a:t> not </a:t>
            </a:r>
            <a:r>
              <a:rPr lang="de-DE" dirty="0" err="1" smtClean="0"/>
              <a:t>having</a:t>
            </a:r>
            <a:r>
              <a:rPr lang="de-DE" dirty="0" smtClean="0"/>
              <a:t> </a:t>
            </a:r>
            <a:r>
              <a:rPr lang="de-DE" dirty="0" err="1" smtClean="0"/>
              <a:t>invested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digital </a:t>
            </a:r>
            <a:r>
              <a:rPr lang="de-DE" smtClean="0"/>
              <a:t>yet.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483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2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2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2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2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2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2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2987824" y="1700808"/>
            <a:ext cx="3024336" cy="4176464"/>
            <a:chOff x="2987824" y="1700808"/>
            <a:chExt cx="3024336" cy="4176464"/>
          </a:xfrm>
        </p:grpSpPr>
        <p:sp>
          <p:nvSpPr>
            <p:cNvPr id="3" name="Abgerundetes Rechteck 2"/>
            <p:cNvSpPr/>
            <p:nvPr/>
          </p:nvSpPr>
          <p:spPr>
            <a:xfrm>
              <a:off x="2987824" y="1700808"/>
              <a:ext cx="3024336" cy="576064"/>
            </a:xfrm>
            <a:prstGeom prst="roundRect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35000">
                  <a:schemeClr val="tx2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Personnel</a:t>
              </a:r>
            </a:p>
          </p:txBody>
        </p:sp>
        <p:sp>
          <p:nvSpPr>
            <p:cNvPr id="4" name="Abgerundetes Rechteck 3"/>
            <p:cNvSpPr/>
            <p:nvPr/>
          </p:nvSpPr>
          <p:spPr>
            <a:xfrm>
              <a:off x="2987824" y="2420888"/>
              <a:ext cx="3024336" cy="576064"/>
            </a:xfrm>
            <a:prstGeom prst="roundRect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35000">
                  <a:schemeClr val="tx2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Workflow</a:t>
              </a:r>
            </a:p>
          </p:txBody>
        </p:sp>
        <p:sp>
          <p:nvSpPr>
            <p:cNvPr id="5" name="Abgerundetes Rechteck 4"/>
            <p:cNvSpPr/>
            <p:nvPr/>
          </p:nvSpPr>
          <p:spPr>
            <a:xfrm>
              <a:off x="2987824" y="3861048"/>
              <a:ext cx="3024336" cy="576064"/>
            </a:xfrm>
            <a:prstGeom prst="roundRect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35000">
                  <a:schemeClr val="tx2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Applicability</a:t>
              </a:r>
            </a:p>
          </p:txBody>
        </p:sp>
        <p:sp>
          <p:nvSpPr>
            <p:cNvPr id="6" name="Abgerundetes Rechteck 5"/>
            <p:cNvSpPr/>
            <p:nvPr/>
          </p:nvSpPr>
          <p:spPr>
            <a:xfrm>
              <a:off x="2987824" y="4581128"/>
              <a:ext cx="3024336" cy="576064"/>
            </a:xfrm>
            <a:prstGeom prst="roundRect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35000">
                  <a:schemeClr val="tx2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Image quality</a:t>
              </a:r>
            </a:p>
          </p:txBody>
        </p:sp>
        <p:sp>
          <p:nvSpPr>
            <p:cNvPr id="7" name="Abgerundetes Rechteck 6"/>
            <p:cNvSpPr/>
            <p:nvPr/>
          </p:nvSpPr>
          <p:spPr>
            <a:xfrm>
              <a:off x="2987824" y="3140968"/>
              <a:ext cx="3024336" cy="576064"/>
            </a:xfrm>
            <a:prstGeom prst="roundRect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35000">
                  <a:schemeClr val="tx2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Cost</a:t>
              </a:r>
            </a:p>
          </p:txBody>
        </p:sp>
        <p:sp>
          <p:nvSpPr>
            <p:cNvPr id="8" name="Abgerundetes Rechteck 7"/>
            <p:cNvSpPr/>
            <p:nvPr/>
          </p:nvSpPr>
          <p:spPr>
            <a:xfrm>
              <a:off x="2987824" y="5301208"/>
              <a:ext cx="3024336" cy="576064"/>
            </a:xfrm>
            <a:prstGeom prst="roundRect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35000">
                  <a:schemeClr val="tx2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Standards</a:t>
              </a:r>
              <a:endParaRPr lang="en-US" b="1" dirty="0"/>
            </a:p>
          </p:txBody>
        </p:sp>
      </p:grpSp>
      <p:sp>
        <p:nvSpPr>
          <p:cNvPr id="9" name="Rechteck 8"/>
          <p:cNvSpPr/>
          <p:nvPr/>
        </p:nvSpPr>
        <p:spPr>
          <a:xfrm>
            <a:off x="483727" y="476672"/>
            <a:ext cx="3559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Limiting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factors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in NDT</a:t>
            </a:r>
          </a:p>
        </p:txBody>
      </p:sp>
    </p:spTree>
    <p:extLst>
      <p:ext uri="{BB962C8B-B14F-4D97-AF65-F5344CB8AC3E}">
        <p14:creationId xmlns:p14="http://schemas.microsoft.com/office/powerpoint/2010/main" val="407073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68163E-7 L -0.23611 0.063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0" y="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4499992" y="2492896"/>
            <a:ext cx="3024336" cy="3816424"/>
          </a:xfrm>
          <a:prstGeom prst="roundRect">
            <a:avLst>
              <a:gd name="adj" fmla="val 5996"/>
            </a:avLst>
          </a:prstGeom>
          <a:gradFill>
            <a:gsLst>
              <a:gs pos="0">
                <a:srgbClr val="00B050"/>
              </a:gs>
              <a:gs pos="35000">
                <a:srgbClr val="7EF49D"/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Both </a:t>
            </a:r>
          </a:p>
          <a:p>
            <a:pPr algn="ctr"/>
            <a:r>
              <a:rPr lang="en-US" sz="2400" b="1" dirty="0" smtClean="0"/>
              <a:t>ASTM as well as </a:t>
            </a:r>
          </a:p>
          <a:p>
            <a:pPr algn="ctr"/>
            <a:r>
              <a:rPr lang="en-US" sz="2400" b="1" dirty="0" smtClean="0"/>
              <a:t>EN Standards are released.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827584" y="213285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Personnel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827584" y="285293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Workflow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827584" y="429309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Applicability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827584" y="501317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Image quality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827584" y="357301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Cost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827584" y="573325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Standards</a:t>
            </a:r>
            <a:endParaRPr lang="en-US" b="1" dirty="0"/>
          </a:p>
        </p:txBody>
      </p:sp>
      <p:sp>
        <p:nvSpPr>
          <p:cNvPr id="9" name="Rechteck 8"/>
          <p:cNvSpPr/>
          <p:nvPr/>
        </p:nvSpPr>
        <p:spPr>
          <a:xfrm>
            <a:off x="483727" y="476672"/>
            <a:ext cx="3559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Limiting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factors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in NDT</a:t>
            </a:r>
          </a:p>
        </p:txBody>
      </p:sp>
    </p:spTree>
    <p:extLst>
      <p:ext uri="{BB962C8B-B14F-4D97-AF65-F5344CB8AC3E}">
        <p14:creationId xmlns:p14="http://schemas.microsoft.com/office/powerpoint/2010/main" val="76593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40174 -0.5247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-26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4499992" y="2492896"/>
            <a:ext cx="3024336" cy="3816424"/>
          </a:xfrm>
          <a:prstGeom prst="roundRect">
            <a:avLst>
              <a:gd name="adj" fmla="val 5996"/>
            </a:avLst>
          </a:prstGeom>
          <a:gradFill>
            <a:gsLst>
              <a:gs pos="0">
                <a:srgbClr val="00B050"/>
              </a:gs>
              <a:gs pos="35000">
                <a:srgbClr val="7EF49D"/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Image quality is as good as film</a:t>
            </a:r>
          </a:p>
          <a:p>
            <a:pPr algn="ctr"/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b="1" dirty="0" smtClean="0"/>
              <a:t>(depends on device of course)</a:t>
            </a:r>
            <a:endParaRPr lang="en-US" sz="2400" b="1" dirty="0" smtClean="0"/>
          </a:p>
        </p:txBody>
      </p:sp>
      <p:sp>
        <p:nvSpPr>
          <p:cNvPr id="3" name="Abgerundetes Rechteck 2"/>
          <p:cNvSpPr/>
          <p:nvPr/>
        </p:nvSpPr>
        <p:spPr>
          <a:xfrm>
            <a:off x="827584" y="213285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Personnel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827584" y="285293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Workflow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827584" y="429309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Applicability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827584" y="501317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Image quality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827584" y="357301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Cost</a:t>
            </a:r>
          </a:p>
        </p:txBody>
      </p:sp>
      <p:sp>
        <p:nvSpPr>
          <p:cNvPr id="8" name="Rechteck 7"/>
          <p:cNvSpPr/>
          <p:nvPr/>
        </p:nvSpPr>
        <p:spPr>
          <a:xfrm>
            <a:off x="483727" y="476672"/>
            <a:ext cx="3559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Limiting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factors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in NDT</a:t>
            </a:r>
          </a:p>
        </p:txBody>
      </p:sp>
    </p:spTree>
    <p:extLst>
      <p:ext uri="{BB962C8B-B14F-4D97-AF65-F5344CB8AC3E}">
        <p14:creationId xmlns:p14="http://schemas.microsoft.com/office/powerpoint/2010/main" val="104263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3.33333E-6 L 0.40174 -0.4199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-2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4499992" y="2492896"/>
            <a:ext cx="3024336" cy="3816424"/>
          </a:xfrm>
          <a:prstGeom prst="roundRect">
            <a:avLst>
              <a:gd name="adj" fmla="val 5996"/>
            </a:avLst>
          </a:prstGeom>
          <a:gradFill>
            <a:gsLst>
              <a:gs pos="0">
                <a:srgbClr val="00B050"/>
              </a:gs>
              <a:gs pos="35000">
                <a:srgbClr val="7EF49D"/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Imaging Plates are as flexible as film and available in similar formats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No limitations here.</a:t>
            </a:r>
          </a:p>
          <a:p>
            <a:pPr algn="ctr"/>
            <a:endParaRPr lang="en-US" sz="2400" b="1" dirty="0" smtClean="0"/>
          </a:p>
        </p:txBody>
      </p:sp>
      <p:sp>
        <p:nvSpPr>
          <p:cNvPr id="3" name="Abgerundetes Rechteck 2"/>
          <p:cNvSpPr/>
          <p:nvPr/>
        </p:nvSpPr>
        <p:spPr>
          <a:xfrm>
            <a:off x="827584" y="213285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Personnel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827584" y="285293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Workflow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827584" y="429309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Applicability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827584" y="357301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Cost</a:t>
            </a:r>
          </a:p>
        </p:txBody>
      </p:sp>
      <p:sp>
        <p:nvSpPr>
          <p:cNvPr id="7" name="Rechteck 6"/>
          <p:cNvSpPr/>
          <p:nvPr/>
        </p:nvSpPr>
        <p:spPr>
          <a:xfrm>
            <a:off x="483727" y="476672"/>
            <a:ext cx="3559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Limiting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factors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in NDT</a:t>
            </a:r>
          </a:p>
        </p:txBody>
      </p:sp>
    </p:spTree>
    <p:extLst>
      <p:ext uri="{BB962C8B-B14F-4D97-AF65-F5344CB8AC3E}">
        <p14:creationId xmlns:p14="http://schemas.microsoft.com/office/powerpoint/2010/main" val="268276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4 L 0.40174 -0.3148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-1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4499992" y="2492896"/>
            <a:ext cx="3024336" cy="3816424"/>
          </a:xfrm>
          <a:prstGeom prst="roundRect">
            <a:avLst>
              <a:gd name="adj" fmla="val 5996"/>
            </a:avLst>
          </a:prstGeom>
          <a:gradFill>
            <a:gsLst>
              <a:gs pos="0">
                <a:srgbClr val="00B050"/>
              </a:gs>
              <a:gs pos="35000">
                <a:srgbClr val="7EF49D"/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Cost per film/chemistry/</a:t>
            </a:r>
            <a:br>
              <a:rPr lang="en-US" sz="2400" b="1" dirty="0" smtClean="0"/>
            </a:br>
            <a:r>
              <a:rPr lang="en-US" sz="2400" b="1" dirty="0" smtClean="0"/>
              <a:t>processor cleaning/</a:t>
            </a:r>
          </a:p>
          <a:p>
            <a:pPr algn="ctr"/>
            <a:r>
              <a:rPr lang="en-US" sz="2400" b="1" dirty="0" smtClean="0"/>
              <a:t>archiving is</a:t>
            </a:r>
          </a:p>
          <a:p>
            <a:pPr algn="ctr"/>
            <a:r>
              <a:rPr lang="en-US" sz="2400" b="1" dirty="0" smtClean="0"/>
              <a:t>higher than for digital</a:t>
            </a:r>
          </a:p>
          <a:p>
            <a:pPr algn="ctr"/>
            <a:endParaRPr lang="en-US" sz="2400" b="1" dirty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</p:txBody>
      </p:sp>
      <p:sp>
        <p:nvSpPr>
          <p:cNvPr id="3" name="Abgerundetes Rechteck 2"/>
          <p:cNvSpPr/>
          <p:nvPr/>
        </p:nvSpPr>
        <p:spPr>
          <a:xfrm>
            <a:off x="827584" y="213285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Personnel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827584" y="285293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Workflow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827584" y="357301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Cost</a:t>
            </a:r>
          </a:p>
        </p:txBody>
      </p:sp>
      <p:sp>
        <p:nvSpPr>
          <p:cNvPr id="6" name="Rechteck 5"/>
          <p:cNvSpPr/>
          <p:nvPr/>
        </p:nvSpPr>
        <p:spPr>
          <a:xfrm>
            <a:off x="483727" y="476672"/>
            <a:ext cx="3559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Limiting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factors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in NDT</a:t>
            </a:r>
          </a:p>
        </p:txBody>
      </p:sp>
    </p:spTree>
    <p:extLst>
      <p:ext uri="{BB962C8B-B14F-4D97-AF65-F5344CB8AC3E}">
        <p14:creationId xmlns:p14="http://schemas.microsoft.com/office/powerpoint/2010/main" val="90229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40174 -0.2099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-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4499992" y="2492896"/>
            <a:ext cx="3024336" cy="3816424"/>
          </a:xfrm>
          <a:prstGeom prst="roundRect">
            <a:avLst>
              <a:gd name="adj" fmla="val 5996"/>
            </a:avLst>
          </a:prstGeom>
          <a:gradFill>
            <a:gsLst>
              <a:gs pos="0">
                <a:srgbClr val="FF0000"/>
              </a:gs>
              <a:gs pos="35000">
                <a:srgbClr val="FE6A6A"/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The </a:t>
            </a:r>
          </a:p>
          <a:p>
            <a:pPr algn="ctr"/>
            <a:r>
              <a:rPr lang="en-US" sz="2400" b="1" dirty="0" smtClean="0"/>
              <a:t>current workflow </a:t>
            </a:r>
            <a:br>
              <a:rPr lang="en-US" sz="2400" b="1" dirty="0" smtClean="0"/>
            </a:br>
            <a:r>
              <a:rPr lang="en-US" sz="2400" b="1" dirty="0" smtClean="0"/>
              <a:t>is indeed </a:t>
            </a:r>
          </a:p>
          <a:p>
            <a:pPr algn="ctr"/>
            <a:r>
              <a:rPr lang="en-US" sz="2400" b="1" dirty="0" smtClean="0"/>
              <a:t>not as easy as</a:t>
            </a:r>
            <a:br>
              <a:rPr lang="en-US" sz="2400" b="1" dirty="0" smtClean="0"/>
            </a:br>
            <a:r>
              <a:rPr lang="en-US" sz="2400" b="1" dirty="0" smtClean="0"/>
              <a:t>it is with film!</a:t>
            </a:r>
          </a:p>
          <a:p>
            <a:pPr algn="ctr"/>
            <a:endParaRPr lang="en-US" sz="2400" b="1" dirty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</p:txBody>
      </p:sp>
      <p:sp>
        <p:nvSpPr>
          <p:cNvPr id="3" name="Abgerundetes Rechteck 2"/>
          <p:cNvSpPr/>
          <p:nvPr/>
        </p:nvSpPr>
        <p:spPr>
          <a:xfrm>
            <a:off x="827584" y="213285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Personnel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827584" y="285293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Workflow</a:t>
            </a:r>
          </a:p>
        </p:txBody>
      </p:sp>
      <p:sp>
        <p:nvSpPr>
          <p:cNvPr id="5" name="Rechteck 4"/>
          <p:cNvSpPr/>
          <p:nvPr/>
        </p:nvSpPr>
        <p:spPr>
          <a:xfrm>
            <a:off x="483727" y="476672"/>
            <a:ext cx="3559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Limiting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factors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in NDT</a:t>
            </a:r>
          </a:p>
        </p:txBody>
      </p:sp>
    </p:spTree>
    <p:extLst>
      <p:ext uri="{BB962C8B-B14F-4D97-AF65-F5344CB8AC3E}">
        <p14:creationId xmlns:p14="http://schemas.microsoft.com/office/powerpoint/2010/main" val="210361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40174 -0.10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-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827584" y="2492896"/>
            <a:ext cx="3024336" cy="3816424"/>
          </a:xfrm>
          <a:prstGeom prst="roundRect">
            <a:avLst>
              <a:gd name="adj" fmla="val 5996"/>
            </a:avLst>
          </a:prstGeom>
          <a:gradFill>
            <a:gsLst>
              <a:gs pos="0">
                <a:srgbClr val="FF0000"/>
              </a:gs>
              <a:gs pos="35000">
                <a:srgbClr val="FE6A6A"/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The </a:t>
            </a:r>
          </a:p>
          <a:p>
            <a:pPr algn="ctr"/>
            <a:r>
              <a:rPr lang="en-US" sz="2400" b="1" dirty="0" smtClean="0"/>
              <a:t>majority of the personnel is not used to a computer and software!</a:t>
            </a:r>
          </a:p>
          <a:p>
            <a:pPr algn="ctr"/>
            <a:endParaRPr lang="en-US" sz="2400" b="1" dirty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</p:txBody>
      </p:sp>
      <p:sp>
        <p:nvSpPr>
          <p:cNvPr id="3" name="Abgerundetes Rechteck 2"/>
          <p:cNvSpPr/>
          <p:nvPr/>
        </p:nvSpPr>
        <p:spPr>
          <a:xfrm>
            <a:off x="4499992" y="2492896"/>
            <a:ext cx="3024336" cy="3816424"/>
          </a:xfrm>
          <a:prstGeom prst="roundRect">
            <a:avLst>
              <a:gd name="adj" fmla="val 5996"/>
            </a:avLst>
          </a:prstGeom>
          <a:gradFill>
            <a:gsLst>
              <a:gs pos="0">
                <a:srgbClr val="FF0000"/>
              </a:gs>
              <a:gs pos="35000">
                <a:srgbClr val="FE6A6A"/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The </a:t>
            </a:r>
          </a:p>
          <a:p>
            <a:pPr algn="ctr"/>
            <a:r>
              <a:rPr lang="en-US" sz="2400" b="1" dirty="0"/>
              <a:t>current workflow </a:t>
            </a:r>
            <a:br>
              <a:rPr lang="en-US" sz="2400" b="1" dirty="0"/>
            </a:br>
            <a:r>
              <a:rPr lang="en-US" sz="2400" b="1" dirty="0"/>
              <a:t>is indeed </a:t>
            </a:r>
          </a:p>
          <a:p>
            <a:pPr algn="ctr"/>
            <a:r>
              <a:rPr lang="en-US" sz="2400" b="1" dirty="0"/>
              <a:t>not as easy as</a:t>
            </a:r>
            <a:br>
              <a:rPr lang="en-US" sz="2400" b="1" dirty="0"/>
            </a:br>
            <a:r>
              <a:rPr lang="en-US" sz="2400" b="1" dirty="0"/>
              <a:t>it is with film!</a:t>
            </a:r>
          </a:p>
          <a:p>
            <a:pPr algn="ctr"/>
            <a:endParaRPr lang="en-US" sz="2400" b="1" dirty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</p:txBody>
      </p:sp>
      <p:sp>
        <p:nvSpPr>
          <p:cNvPr id="4" name="Abgerundetes Rechteck 3"/>
          <p:cNvSpPr/>
          <p:nvPr/>
        </p:nvSpPr>
        <p:spPr>
          <a:xfrm>
            <a:off x="827584" y="2132856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Personnel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4499992" y="2123891"/>
            <a:ext cx="3024336" cy="576064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Workflow</a:t>
            </a:r>
          </a:p>
        </p:txBody>
      </p:sp>
      <p:sp>
        <p:nvSpPr>
          <p:cNvPr id="6" name="Rechteck 5"/>
          <p:cNvSpPr/>
          <p:nvPr/>
        </p:nvSpPr>
        <p:spPr>
          <a:xfrm>
            <a:off x="483727" y="476672"/>
            <a:ext cx="3559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Limiting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factors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in NDT</a:t>
            </a:r>
          </a:p>
        </p:txBody>
      </p:sp>
    </p:spTree>
    <p:extLst>
      <p:ext uri="{BB962C8B-B14F-4D97-AF65-F5344CB8AC3E}">
        <p14:creationId xmlns:p14="http://schemas.microsoft.com/office/powerpoint/2010/main" val="178715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33230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Developing an idea…</a:t>
            </a:r>
            <a:endParaRPr lang="en-US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505301" y="999892"/>
            <a:ext cx="8649804" cy="541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THE REQUIREMENT</a:t>
            </a:r>
          </a:p>
          <a:p>
            <a:r>
              <a:rPr lang="en-US" sz="2000" dirty="0" smtClean="0"/>
              <a:t>Simplify the workflow to be similar to film!</a:t>
            </a:r>
          </a:p>
          <a:p>
            <a:r>
              <a:rPr lang="en-US" sz="2000" dirty="0" smtClean="0"/>
              <a:t>Make the operation as easy as possible  -  make it fool-proof!</a:t>
            </a:r>
          </a:p>
          <a:p>
            <a:r>
              <a:rPr lang="en-US" sz="2000" dirty="0" smtClean="0"/>
              <a:t>Enable the operator on site (Level I) to easily acquire images, without the need </a:t>
            </a:r>
          </a:p>
          <a:p>
            <a:r>
              <a:rPr lang="en-US" sz="2000" dirty="0" smtClean="0"/>
              <a:t>to operate a PC/Laptop and Software.</a:t>
            </a:r>
          </a:p>
          <a:p>
            <a:endParaRPr lang="en-US" dirty="0" smtClean="0"/>
          </a:p>
          <a:p>
            <a:r>
              <a:rPr lang="en-US" sz="2400" b="1" dirty="0" smtClean="0"/>
              <a:t>The idea for services on site:</a:t>
            </a:r>
          </a:p>
          <a:p>
            <a:r>
              <a:rPr lang="en-US" sz="2000" dirty="0" smtClean="0"/>
              <a:t>Develop an autonomous scanner, which runs without PC/Laptop, but allows to </a:t>
            </a:r>
          </a:p>
          <a:p>
            <a:r>
              <a:rPr lang="en-US" sz="2000" dirty="0" smtClean="0"/>
              <a:t>preview the result and have the Level II/III consequently do the interpretation </a:t>
            </a:r>
          </a:p>
          <a:p>
            <a:r>
              <a:rPr lang="en-US" sz="2000" dirty="0" smtClean="0"/>
              <a:t>back in the office as done today.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400" b="1" dirty="0" smtClean="0"/>
              <a:t>The idea for factory use:</a:t>
            </a:r>
            <a:br>
              <a:rPr lang="en-US" sz="2400" b="1" dirty="0" smtClean="0"/>
            </a:br>
            <a:r>
              <a:rPr lang="en-US" sz="2000" dirty="0" smtClean="0"/>
              <a:t>Enable the level II/III to load jobs with predefined scan modes according to </a:t>
            </a:r>
          </a:p>
          <a:p>
            <a:r>
              <a:rPr lang="en-US" sz="2000" dirty="0" smtClean="0"/>
              <a:t>individual batch or item numbers onto the scanner. Have the operator just pick</a:t>
            </a:r>
          </a:p>
          <a:p>
            <a:r>
              <a:rPr lang="en-US" sz="2000" dirty="0" smtClean="0"/>
              <a:t>the job related to the object exposed and release it for final interpretation after </a:t>
            </a:r>
          </a:p>
          <a:p>
            <a:r>
              <a:rPr lang="en-US" sz="2000" dirty="0"/>
              <a:t>p</a:t>
            </a:r>
            <a:r>
              <a:rPr lang="en-US" sz="2000" dirty="0" smtClean="0"/>
              <a:t>re-view.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7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29024"/>
            <a:ext cx="7015758" cy="550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483727" y="476672"/>
            <a:ext cx="50814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Solution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: The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new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HD-CR 35 NDT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537088" y="4993886"/>
            <a:ext cx="1440160" cy="8280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SD-memory </a:t>
            </a:r>
            <a:r>
              <a:rPr lang="de-DE" b="1" dirty="0" err="1" smtClean="0"/>
              <a:t>card</a:t>
            </a:r>
            <a:r>
              <a:rPr lang="de-DE" b="1" dirty="0" smtClean="0"/>
              <a:t> </a:t>
            </a:r>
            <a:r>
              <a:rPr lang="de-DE" b="1" dirty="0" err="1" smtClean="0"/>
              <a:t>with</a:t>
            </a:r>
            <a:r>
              <a:rPr lang="de-DE" b="1" dirty="0" smtClean="0"/>
              <a:t> </a:t>
            </a:r>
            <a:r>
              <a:rPr lang="de-DE" b="1" dirty="0" err="1" smtClean="0"/>
              <a:t>up</a:t>
            </a:r>
            <a:r>
              <a:rPr lang="de-DE" b="1" dirty="0" smtClean="0"/>
              <a:t> </a:t>
            </a:r>
            <a:r>
              <a:rPr lang="de-DE" b="1" dirty="0" err="1" smtClean="0"/>
              <a:t>to</a:t>
            </a:r>
            <a:r>
              <a:rPr lang="de-DE" b="1" dirty="0" smtClean="0"/>
              <a:t> 32 GB</a:t>
            </a:r>
            <a:endParaRPr lang="de-DE" b="1" dirty="0"/>
          </a:p>
        </p:txBody>
      </p:sp>
      <p:sp>
        <p:nvSpPr>
          <p:cNvPr id="8" name="Abgerundetes Rechteck 7"/>
          <p:cNvSpPr/>
          <p:nvPr/>
        </p:nvSpPr>
        <p:spPr>
          <a:xfrm>
            <a:off x="5328084" y="1337766"/>
            <a:ext cx="1656184" cy="864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4,3“ </a:t>
            </a:r>
            <a:r>
              <a:rPr lang="de-DE" b="1" dirty="0" err="1" smtClean="0"/>
              <a:t>full</a:t>
            </a:r>
            <a:r>
              <a:rPr lang="de-DE" b="1" dirty="0" smtClean="0"/>
              <a:t> </a:t>
            </a:r>
            <a:r>
              <a:rPr lang="de-DE" b="1" dirty="0" err="1" smtClean="0"/>
              <a:t>colour</a:t>
            </a:r>
            <a:r>
              <a:rPr lang="de-DE" b="1" dirty="0" smtClean="0"/>
              <a:t> </a:t>
            </a:r>
            <a:r>
              <a:rPr lang="de-DE" b="1" dirty="0" err="1" smtClean="0"/>
              <a:t>touch</a:t>
            </a:r>
            <a:r>
              <a:rPr lang="de-DE" b="1" dirty="0" smtClean="0"/>
              <a:t> </a:t>
            </a:r>
            <a:r>
              <a:rPr lang="de-DE" b="1" dirty="0" err="1" smtClean="0"/>
              <a:t>display</a:t>
            </a:r>
            <a:endParaRPr lang="de-DE" b="1" dirty="0"/>
          </a:p>
        </p:txBody>
      </p:sp>
      <p:sp>
        <p:nvSpPr>
          <p:cNvPr id="9" name="Abgerundetes Rechteck 8"/>
          <p:cNvSpPr/>
          <p:nvPr/>
        </p:nvSpPr>
        <p:spPr>
          <a:xfrm>
            <a:off x="611560" y="2204864"/>
            <a:ext cx="1440160" cy="6480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/>
              <a:t>Integrated </a:t>
            </a: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 smtClean="0"/>
              <a:t>Mini-PC</a:t>
            </a:r>
            <a:endParaRPr lang="de-DE" b="1" dirty="0"/>
          </a:p>
        </p:txBody>
      </p:sp>
      <p:sp>
        <p:nvSpPr>
          <p:cNvPr id="12" name="Abgerundetes Rechteck 11"/>
          <p:cNvSpPr/>
          <p:nvPr/>
        </p:nvSpPr>
        <p:spPr>
          <a:xfrm>
            <a:off x="6372200" y="3140968"/>
            <a:ext cx="1440160" cy="6480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W-</a:t>
            </a:r>
            <a:r>
              <a:rPr lang="de-DE" b="1" dirty="0" err="1" smtClean="0"/>
              <a:t>Lan</a:t>
            </a:r>
            <a:r>
              <a:rPr lang="de-DE" b="1" dirty="0" smtClean="0"/>
              <a:t> on </a:t>
            </a:r>
            <a:r>
              <a:rPr lang="de-DE" b="1" dirty="0" err="1" smtClean="0"/>
              <a:t>board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6156176" y="4785037"/>
            <a:ext cx="2304256" cy="7321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Adjustable laser spot size</a:t>
            </a:r>
          </a:p>
        </p:txBody>
      </p:sp>
    </p:spTree>
    <p:extLst>
      <p:ext uri="{BB962C8B-B14F-4D97-AF65-F5344CB8AC3E}">
        <p14:creationId xmlns:p14="http://schemas.microsoft.com/office/powerpoint/2010/main" val="304577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5217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4,3“ HD-Display</a:t>
            </a:r>
          </a:p>
        </p:txBody>
      </p:sp>
      <p:pic>
        <p:nvPicPr>
          <p:cNvPr id="4" name="Grafik 3" descr="HD-CR_35_NDT_Display_Auswah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56592" y="548680"/>
            <a:ext cx="5406862" cy="2881858"/>
          </a:xfrm>
          <a:prstGeom prst="rect">
            <a:avLst/>
          </a:prstGeom>
        </p:spPr>
      </p:pic>
      <p:pic>
        <p:nvPicPr>
          <p:cNvPr id="5" name="Grafik 4" descr="HD-CR_35_NDT_Display_Job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908720"/>
            <a:ext cx="6079475" cy="3240360"/>
          </a:xfrm>
          <a:prstGeom prst="rect">
            <a:avLst/>
          </a:prstGeom>
        </p:spPr>
      </p:pic>
      <p:pic>
        <p:nvPicPr>
          <p:cNvPr id="6" name="Grafik 5" descr="HD-CR_35_NDT_Display_Rohrbog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620689" y="2348880"/>
            <a:ext cx="7970867" cy="4248472"/>
          </a:xfrm>
          <a:prstGeom prst="rect">
            <a:avLst/>
          </a:prstGeom>
        </p:spPr>
      </p:pic>
      <p:grpSp>
        <p:nvGrpSpPr>
          <p:cNvPr id="3" name="Gruppieren 7"/>
          <p:cNvGrpSpPr/>
          <p:nvPr/>
        </p:nvGrpSpPr>
        <p:grpSpPr>
          <a:xfrm>
            <a:off x="5868144" y="4005064"/>
            <a:ext cx="3024336" cy="1944216"/>
            <a:chOff x="3275856" y="1484784"/>
            <a:chExt cx="2232248" cy="194421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9" name="Eine Ecke des Rechtecks abrunden 8"/>
            <p:cNvSpPr/>
            <p:nvPr/>
          </p:nvSpPr>
          <p:spPr>
            <a:xfrm>
              <a:off x="3275856" y="1484784"/>
              <a:ext cx="2232248" cy="1944216"/>
            </a:xfrm>
            <a:prstGeom prst="round1Rect">
              <a:avLst>
                <a:gd name="adj" fmla="val 14501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/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Full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colour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High </a:t>
              </a:r>
              <a:r>
                <a:rPr lang="de-DE" dirty="0" err="1" smtClean="0">
                  <a:solidFill>
                    <a:schemeClr val="tx1"/>
                  </a:solidFill>
                </a:rPr>
                <a:t>res</a:t>
              </a:r>
              <a:r>
                <a:rPr lang="de-DE" dirty="0" smtClean="0">
                  <a:solidFill>
                    <a:schemeClr val="tx1"/>
                  </a:solidFill>
                </a:rPr>
                <a:t> (800 x 480 </a:t>
              </a:r>
              <a:r>
                <a:rPr lang="de-DE" dirty="0" err="1" smtClean="0">
                  <a:solidFill>
                    <a:schemeClr val="tx1"/>
                  </a:solidFill>
                </a:rPr>
                <a:t>px</a:t>
              </a:r>
              <a:r>
                <a:rPr lang="de-DE" dirty="0" smtClean="0">
                  <a:solidFill>
                    <a:schemeClr val="tx1"/>
                  </a:solidFill>
                </a:rPr>
                <a:t>)</a:t>
              </a: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Touch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functionality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Stylus </a:t>
              </a:r>
              <a:r>
                <a:rPr lang="de-DE" dirty="0" err="1" smtClean="0">
                  <a:solidFill>
                    <a:schemeClr val="tx1"/>
                  </a:solidFill>
                </a:rPr>
                <a:t>enabled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10" name="Eine Ecke des Rechtecks abrunden 9"/>
            <p:cNvSpPr/>
            <p:nvPr/>
          </p:nvSpPr>
          <p:spPr>
            <a:xfrm>
              <a:off x="3275856" y="1484784"/>
              <a:ext cx="2225628" cy="288032"/>
            </a:xfrm>
            <a:prstGeom prst="round1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4,3“ HD-Display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62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Unique Features</a:t>
            </a:r>
          </a:p>
        </p:txBody>
      </p:sp>
      <p:pic>
        <p:nvPicPr>
          <p:cNvPr id="3" name="Grafik 2" descr="HD-CR_35_NDT_aufgeschnitten_Transport_Cas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908720" y="980728"/>
            <a:ext cx="9144000" cy="6858000"/>
          </a:xfrm>
          <a:prstGeom prst="rect">
            <a:avLst/>
          </a:prstGeom>
        </p:spPr>
      </p:pic>
      <p:grpSp>
        <p:nvGrpSpPr>
          <p:cNvPr id="4" name="Gruppieren 21"/>
          <p:cNvGrpSpPr/>
          <p:nvPr/>
        </p:nvGrpSpPr>
        <p:grpSpPr>
          <a:xfrm>
            <a:off x="5364088" y="1340768"/>
            <a:ext cx="3600400" cy="2376264"/>
            <a:chOff x="3995936" y="3573016"/>
            <a:chExt cx="3600400" cy="23762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Eine Ecke des Rechtecks abrunden 10"/>
            <p:cNvSpPr/>
            <p:nvPr/>
          </p:nvSpPr>
          <p:spPr>
            <a:xfrm>
              <a:off x="3995936" y="3573016"/>
              <a:ext cx="3600400" cy="2376264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The </a:t>
              </a:r>
              <a:r>
                <a:rPr lang="de-DE" dirty="0" err="1" smtClean="0">
                  <a:solidFill>
                    <a:schemeClr val="tx1"/>
                  </a:solidFill>
                </a:rPr>
                <a:t>build</a:t>
              </a:r>
              <a:r>
                <a:rPr lang="de-DE" dirty="0" smtClean="0">
                  <a:solidFill>
                    <a:schemeClr val="tx1"/>
                  </a:solidFill>
                </a:rPr>
                <a:t> in Mini-PC </a:t>
              </a:r>
              <a:r>
                <a:rPr lang="de-DE" dirty="0" err="1" smtClean="0">
                  <a:solidFill>
                    <a:schemeClr val="tx1"/>
                  </a:solidFill>
                </a:rPr>
                <a:t>allows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fully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autarcic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operation</a:t>
              </a:r>
              <a:r>
                <a:rPr lang="de-DE" dirty="0" smtClean="0">
                  <a:solidFill>
                    <a:schemeClr val="tx1"/>
                  </a:solidFill>
                </a:rPr>
                <a:t>.</a:t>
              </a:r>
            </a:p>
            <a:p>
              <a:pPr indent="-342900" algn="ctr">
                <a:buFont typeface="Arial" pitchFamily="34" charset="0"/>
                <a:buChar char="•"/>
              </a:pP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The </a:t>
              </a:r>
              <a:r>
                <a:rPr lang="de-DE" dirty="0" err="1" smtClean="0">
                  <a:solidFill>
                    <a:schemeClr val="tx1"/>
                  </a:solidFill>
                </a:rPr>
                <a:t>scanner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functions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without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being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connected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to</a:t>
              </a:r>
              <a:r>
                <a:rPr lang="de-DE" dirty="0" smtClean="0">
                  <a:solidFill>
                    <a:schemeClr val="tx1"/>
                  </a:solidFill>
                </a:rPr>
                <a:t> a Laptop </a:t>
              </a:r>
              <a:r>
                <a:rPr lang="de-DE" dirty="0" err="1" smtClean="0">
                  <a:solidFill>
                    <a:schemeClr val="tx1"/>
                  </a:solidFill>
                </a:rPr>
                <a:t>or</a:t>
              </a:r>
              <a:r>
                <a:rPr lang="de-DE" dirty="0" smtClean="0">
                  <a:solidFill>
                    <a:schemeClr val="tx1"/>
                  </a:solidFill>
                </a:rPr>
                <a:t> PC</a:t>
              </a:r>
            </a:p>
          </p:txBody>
        </p:sp>
        <p:sp>
          <p:nvSpPr>
            <p:cNvPr id="12" name="Eine Ecke des Rechtecks abrunden 11"/>
            <p:cNvSpPr/>
            <p:nvPr/>
          </p:nvSpPr>
          <p:spPr>
            <a:xfrm>
              <a:off x="3995936" y="3573016"/>
              <a:ext cx="3600400" cy="288032"/>
            </a:xfrm>
            <a:prstGeom prst="round1Rect">
              <a:avLst>
                <a:gd name="adj" fmla="val 35025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Build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in Mini-PC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62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Unique Features</a:t>
            </a:r>
          </a:p>
        </p:txBody>
      </p:sp>
      <p:pic>
        <p:nvPicPr>
          <p:cNvPr id="3" name="Grafik 2" descr="HD-CR_35_NDT_aufgeschnitten_Transport_Cas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908720" y="980728"/>
            <a:ext cx="9144000" cy="6858000"/>
          </a:xfrm>
          <a:prstGeom prst="rect">
            <a:avLst/>
          </a:prstGeom>
        </p:spPr>
      </p:pic>
      <p:grpSp>
        <p:nvGrpSpPr>
          <p:cNvPr id="4" name="Gruppieren 21"/>
          <p:cNvGrpSpPr/>
          <p:nvPr/>
        </p:nvGrpSpPr>
        <p:grpSpPr>
          <a:xfrm>
            <a:off x="5364088" y="1340768"/>
            <a:ext cx="3600400" cy="2376264"/>
            <a:chOff x="3995936" y="3573016"/>
            <a:chExt cx="3600400" cy="23762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Eine Ecke des Rechtecks abrunden 10"/>
            <p:cNvSpPr/>
            <p:nvPr/>
          </p:nvSpPr>
          <p:spPr>
            <a:xfrm>
              <a:off x="3995936" y="3573016"/>
              <a:ext cx="3600400" cy="2376264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The on </a:t>
              </a:r>
              <a:r>
                <a:rPr lang="de-DE" dirty="0" err="1" smtClean="0">
                  <a:solidFill>
                    <a:schemeClr val="tx1"/>
                  </a:solidFill>
                </a:rPr>
                <a:t>board</a:t>
              </a:r>
              <a:r>
                <a:rPr lang="de-DE" dirty="0" smtClean="0">
                  <a:solidFill>
                    <a:schemeClr val="tx1"/>
                  </a:solidFill>
                </a:rPr>
                <a:t> W-</a:t>
              </a:r>
              <a:r>
                <a:rPr lang="de-DE" dirty="0" err="1" smtClean="0">
                  <a:solidFill>
                    <a:schemeClr val="tx1"/>
                  </a:solidFill>
                </a:rPr>
                <a:t>Lan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adapter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allows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to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connect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device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with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network</a:t>
              </a:r>
              <a:r>
                <a:rPr lang="de-DE" dirty="0" smtClean="0">
                  <a:solidFill>
                    <a:schemeClr val="tx1"/>
                  </a:solidFill>
                </a:rPr>
                <a:t> in </a:t>
              </a:r>
              <a:r>
                <a:rPr lang="de-DE" dirty="0" err="1" smtClean="0">
                  <a:solidFill>
                    <a:schemeClr val="tx1"/>
                  </a:solidFill>
                </a:rPr>
                <a:t>no</a:t>
              </a:r>
              <a:r>
                <a:rPr lang="de-DE" dirty="0" smtClean="0">
                  <a:solidFill>
                    <a:schemeClr val="tx1"/>
                  </a:solidFill>
                </a:rPr>
                <a:t> time.</a:t>
              </a:r>
            </a:p>
            <a:p>
              <a:pPr indent="-342900" algn="ctr">
                <a:buFont typeface="Arial" pitchFamily="34" charset="0"/>
                <a:buChar char="•"/>
              </a:pP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Connection via Ethernet </a:t>
              </a:r>
              <a:r>
                <a:rPr lang="de-DE" dirty="0" err="1" smtClean="0">
                  <a:solidFill>
                    <a:schemeClr val="tx1"/>
                  </a:solidFill>
                </a:rPr>
                <a:t>cable</a:t>
              </a:r>
              <a:r>
                <a:rPr lang="de-DE" dirty="0" smtClean="0">
                  <a:solidFill>
                    <a:schemeClr val="tx1"/>
                  </a:solidFill>
                </a:rPr>
                <a:t> also </a:t>
              </a:r>
              <a:r>
                <a:rPr lang="de-DE" dirty="0" err="1" smtClean="0">
                  <a:solidFill>
                    <a:schemeClr val="tx1"/>
                  </a:solidFill>
                </a:rPr>
                <a:t>possible</a:t>
              </a:r>
              <a:r>
                <a:rPr lang="de-DE" dirty="0" smtClean="0">
                  <a:solidFill>
                    <a:schemeClr val="tx1"/>
                  </a:solidFill>
                </a:rPr>
                <a:t>.</a:t>
              </a: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</a:p>
          </p:txBody>
        </p:sp>
        <p:sp>
          <p:nvSpPr>
            <p:cNvPr id="12" name="Eine Ecke des Rechtecks abrunden 11"/>
            <p:cNvSpPr/>
            <p:nvPr/>
          </p:nvSpPr>
          <p:spPr>
            <a:xfrm>
              <a:off x="3995936" y="3573016"/>
              <a:ext cx="3600400" cy="288032"/>
            </a:xfrm>
            <a:prstGeom prst="round1Rect">
              <a:avLst>
                <a:gd name="adj" fmla="val 35025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W-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Lan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on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board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pic>
        <p:nvPicPr>
          <p:cNvPr id="7" name="Grafik 6" descr="Button_WL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3717032"/>
            <a:ext cx="3396879" cy="3396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62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Unique Features</a:t>
            </a:r>
          </a:p>
        </p:txBody>
      </p:sp>
      <p:pic>
        <p:nvPicPr>
          <p:cNvPr id="3" name="Grafik 2" descr="HD-CR_35_NDT_aufgeschnitten_Transport_Cas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908720" y="980728"/>
            <a:ext cx="9144000" cy="6858000"/>
          </a:xfrm>
          <a:prstGeom prst="rect">
            <a:avLst/>
          </a:prstGeom>
        </p:spPr>
      </p:pic>
      <p:grpSp>
        <p:nvGrpSpPr>
          <p:cNvPr id="4" name="Gruppieren 21"/>
          <p:cNvGrpSpPr/>
          <p:nvPr/>
        </p:nvGrpSpPr>
        <p:grpSpPr>
          <a:xfrm>
            <a:off x="5364088" y="1340768"/>
            <a:ext cx="3600400" cy="2376264"/>
            <a:chOff x="3995936" y="3573016"/>
            <a:chExt cx="3600400" cy="23762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Eine Ecke des Rechtecks abrunden 10"/>
            <p:cNvSpPr/>
            <p:nvPr/>
          </p:nvSpPr>
          <p:spPr>
            <a:xfrm>
              <a:off x="3995936" y="3573016"/>
              <a:ext cx="3600400" cy="2376264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A SDHC </a:t>
              </a:r>
              <a:r>
                <a:rPr lang="de-DE" dirty="0" err="1" smtClean="0">
                  <a:solidFill>
                    <a:schemeClr val="tx1"/>
                  </a:solidFill>
                </a:rPr>
                <a:t>memory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card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with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up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to</a:t>
              </a:r>
              <a:r>
                <a:rPr lang="de-DE" dirty="0" smtClean="0">
                  <a:solidFill>
                    <a:schemeClr val="tx1"/>
                  </a:solidFill>
                </a:rPr>
                <a:t> 32 GB </a:t>
              </a:r>
              <a:r>
                <a:rPr lang="de-DE" dirty="0" err="1" smtClean="0">
                  <a:solidFill>
                    <a:schemeClr val="tx1"/>
                  </a:solidFill>
                </a:rPr>
                <a:t>may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be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used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to</a:t>
              </a:r>
              <a:r>
                <a:rPr lang="de-DE" dirty="0" smtClean="0">
                  <a:solidFill>
                    <a:schemeClr val="tx1"/>
                  </a:solidFill>
                </a:rPr>
                <a:t> save all </a:t>
              </a:r>
              <a:r>
                <a:rPr lang="de-DE" dirty="0" err="1" smtClean="0">
                  <a:solidFill>
                    <a:schemeClr val="tx1"/>
                  </a:solidFill>
                </a:rPr>
                <a:t>images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taken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while</a:t>
              </a:r>
              <a:r>
                <a:rPr lang="de-DE" dirty="0" smtClean="0">
                  <a:solidFill>
                    <a:schemeClr val="tx1"/>
                  </a:solidFill>
                </a:rPr>
                <a:t> offline.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The SDHC </a:t>
              </a:r>
              <a:r>
                <a:rPr lang="de-DE" dirty="0" err="1" smtClean="0">
                  <a:solidFill>
                    <a:schemeClr val="tx1"/>
                  </a:solidFill>
                </a:rPr>
                <a:t>memorey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card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acts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as</a:t>
              </a:r>
              <a:r>
                <a:rPr lang="de-DE" dirty="0" smtClean="0">
                  <a:solidFill>
                    <a:schemeClr val="tx1"/>
                  </a:solidFill>
                </a:rPr>
                <a:t> a back-</a:t>
              </a:r>
              <a:r>
                <a:rPr lang="de-DE" dirty="0" err="1" smtClean="0">
                  <a:solidFill>
                    <a:schemeClr val="tx1"/>
                  </a:solidFill>
                </a:rPr>
                <a:t>up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solution</a:t>
              </a:r>
              <a:r>
                <a:rPr lang="de-DE" dirty="0" smtClean="0">
                  <a:solidFill>
                    <a:schemeClr val="tx1"/>
                  </a:solidFill>
                </a:rPr>
                <a:t> also, in </a:t>
              </a:r>
              <a:r>
                <a:rPr lang="de-DE" dirty="0" err="1" smtClean="0">
                  <a:solidFill>
                    <a:schemeClr val="tx1"/>
                  </a:solidFill>
                </a:rPr>
                <a:t>case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of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network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failures</a:t>
              </a:r>
              <a:r>
                <a:rPr lang="de-DE" dirty="0" smtClean="0">
                  <a:solidFill>
                    <a:schemeClr val="tx1"/>
                  </a:solidFill>
                </a:rPr>
                <a:t>. </a:t>
              </a:r>
            </a:p>
          </p:txBody>
        </p:sp>
        <p:sp>
          <p:nvSpPr>
            <p:cNvPr id="12" name="Eine Ecke des Rechtecks abrunden 11"/>
            <p:cNvSpPr/>
            <p:nvPr/>
          </p:nvSpPr>
          <p:spPr>
            <a:xfrm>
              <a:off x="3995936" y="3573016"/>
              <a:ext cx="3600400" cy="288032"/>
            </a:xfrm>
            <a:prstGeom prst="round1Rect">
              <a:avLst>
                <a:gd name="adj" fmla="val 35025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SDHC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memory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card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pic>
        <p:nvPicPr>
          <p:cNvPr id="7" name="Grafik 6" descr="HD-CR_35_NDT_Display_und_S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3284984"/>
            <a:ext cx="5143382" cy="3299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62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Unique Features</a:t>
            </a:r>
          </a:p>
        </p:txBody>
      </p:sp>
      <p:pic>
        <p:nvPicPr>
          <p:cNvPr id="3" name="Grafik 2" descr="HD-CR_35_NDT_aufgeschnitten_Transport_Cas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908720" y="980728"/>
            <a:ext cx="9144000" cy="6858000"/>
          </a:xfrm>
          <a:prstGeom prst="rect">
            <a:avLst/>
          </a:prstGeom>
        </p:spPr>
      </p:pic>
      <p:grpSp>
        <p:nvGrpSpPr>
          <p:cNvPr id="4" name="Gruppieren 21"/>
          <p:cNvGrpSpPr/>
          <p:nvPr/>
        </p:nvGrpSpPr>
        <p:grpSpPr>
          <a:xfrm>
            <a:off x="5364088" y="1340768"/>
            <a:ext cx="3600400" cy="2376264"/>
            <a:chOff x="3995936" y="3573016"/>
            <a:chExt cx="3600400" cy="23762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Eine Ecke des Rechtecks abrunden 10"/>
            <p:cNvSpPr/>
            <p:nvPr/>
          </p:nvSpPr>
          <p:spPr>
            <a:xfrm>
              <a:off x="3995936" y="3573016"/>
              <a:ext cx="3600400" cy="2376264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The optional Li-Ion </a:t>
              </a:r>
              <a:r>
                <a:rPr lang="de-DE" dirty="0" err="1" smtClean="0">
                  <a:solidFill>
                    <a:schemeClr val="tx1"/>
                  </a:solidFill>
                </a:rPr>
                <a:t>Battery</a:t>
              </a:r>
              <a:r>
                <a:rPr lang="de-DE" dirty="0" smtClean="0">
                  <a:solidFill>
                    <a:schemeClr val="tx1"/>
                  </a:solidFill>
                </a:rPr>
                <a:t> pack </a:t>
              </a:r>
              <a:r>
                <a:rPr lang="de-DE" dirty="0" err="1" smtClean="0">
                  <a:solidFill>
                    <a:schemeClr val="tx1"/>
                  </a:solidFill>
                </a:rPr>
                <a:t>powers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unit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several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hours</a:t>
              </a:r>
              <a:r>
                <a:rPr lang="de-DE" dirty="0" smtClean="0">
                  <a:solidFill>
                    <a:schemeClr val="tx1"/>
                  </a:solidFill>
                </a:rPr>
                <a:t>.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err="1" smtClean="0">
                  <a:solidFill>
                    <a:schemeClr val="tx1"/>
                  </a:solidFill>
                </a:rPr>
                <a:t>With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battery</a:t>
              </a:r>
              <a:r>
                <a:rPr lang="de-DE" dirty="0" smtClean="0">
                  <a:solidFill>
                    <a:schemeClr val="tx1"/>
                  </a:solidFill>
                </a:rPr>
                <a:t> pack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scanner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becomes</a:t>
              </a:r>
              <a:r>
                <a:rPr lang="de-DE" dirty="0" smtClean="0">
                  <a:solidFill>
                    <a:schemeClr val="tx1"/>
                  </a:solidFill>
                </a:rPr>
                <a:t> a </a:t>
              </a:r>
              <a:r>
                <a:rPr lang="de-DE" dirty="0" err="1" smtClean="0">
                  <a:solidFill>
                    <a:schemeClr val="tx1"/>
                  </a:solidFill>
                </a:rPr>
                <a:t>fully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autarcic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system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– ideal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field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inspection</a:t>
              </a:r>
              <a:r>
                <a:rPr lang="de-DE" dirty="0" smtClean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12" name="Eine Ecke des Rechtecks abrunden 11"/>
            <p:cNvSpPr/>
            <p:nvPr/>
          </p:nvSpPr>
          <p:spPr>
            <a:xfrm>
              <a:off x="3995936" y="3573016"/>
              <a:ext cx="3600400" cy="288032"/>
            </a:xfrm>
            <a:prstGeom prst="round1Rect">
              <a:avLst>
                <a:gd name="adj" fmla="val 35025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Autonomus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funtion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pic>
        <p:nvPicPr>
          <p:cNvPr id="9" name="Grafik 8" descr="LI-AP_100_WH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8024" y="2772308"/>
            <a:ext cx="5292080" cy="3969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62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Unique Features</a:t>
            </a:r>
          </a:p>
        </p:txBody>
      </p:sp>
      <p:pic>
        <p:nvPicPr>
          <p:cNvPr id="3" name="Grafik 2" descr="HD-CR_35_NDT_aufgeschnitten_Transport_Cas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908720" y="980728"/>
            <a:ext cx="9144000" cy="6858000"/>
          </a:xfrm>
          <a:prstGeom prst="rect">
            <a:avLst/>
          </a:prstGeom>
        </p:spPr>
      </p:pic>
      <p:grpSp>
        <p:nvGrpSpPr>
          <p:cNvPr id="4" name="Gruppieren 21"/>
          <p:cNvGrpSpPr/>
          <p:nvPr/>
        </p:nvGrpSpPr>
        <p:grpSpPr>
          <a:xfrm>
            <a:off x="5364088" y="1340768"/>
            <a:ext cx="3600400" cy="2376264"/>
            <a:chOff x="3995936" y="3573016"/>
            <a:chExt cx="3600400" cy="23762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Eine Ecke des Rechtecks abrunden 10"/>
            <p:cNvSpPr/>
            <p:nvPr/>
          </p:nvSpPr>
          <p:spPr>
            <a:xfrm>
              <a:off x="3995936" y="3573016"/>
              <a:ext cx="3600400" cy="2376264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r>
                <a:rPr lang="de-DE" dirty="0" err="1" smtClean="0">
                  <a:solidFill>
                    <a:schemeClr val="tx1"/>
                  </a:solidFill>
                </a:rPr>
                <a:t>With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pin</a:t>
              </a:r>
              <a:r>
                <a:rPr lang="de-DE" dirty="0" smtClean="0">
                  <a:solidFill>
                    <a:schemeClr val="tx1"/>
                  </a:solidFill>
                </a:rPr>
                <a:t> roller </a:t>
              </a:r>
              <a:r>
                <a:rPr lang="de-DE" dirty="0" err="1" smtClean="0">
                  <a:solidFill>
                    <a:schemeClr val="tx1"/>
                  </a:solidFill>
                </a:rPr>
                <a:t>set</a:t>
              </a:r>
              <a:r>
                <a:rPr lang="de-DE" dirty="0" smtClean="0">
                  <a:solidFill>
                    <a:schemeClr val="tx1"/>
                  </a:solidFill>
                </a:rPr>
                <a:t>,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homogenity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of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image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is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outstanding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and</a:t>
              </a:r>
              <a:r>
                <a:rPr lang="de-DE" dirty="0" smtClean="0">
                  <a:solidFill>
                    <a:schemeClr val="tx1"/>
                  </a:solidFill>
                </a:rPr>
                <a:t> IPs </a:t>
              </a:r>
              <a:r>
                <a:rPr lang="de-DE" dirty="0" err="1" smtClean="0">
                  <a:solidFill>
                    <a:schemeClr val="tx1"/>
                  </a:solidFill>
                </a:rPr>
                <a:t>are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conserved</a:t>
              </a:r>
              <a:r>
                <a:rPr lang="de-DE" dirty="0" smtClean="0">
                  <a:solidFill>
                    <a:schemeClr val="tx1"/>
                  </a:solidFill>
                </a:rPr>
                <a:t>.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Plus, </a:t>
              </a:r>
              <a:r>
                <a:rPr lang="de-DE" dirty="0" err="1" smtClean="0">
                  <a:solidFill>
                    <a:schemeClr val="tx1"/>
                  </a:solidFill>
                </a:rPr>
                <a:t>any</a:t>
              </a:r>
              <a:r>
                <a:rPr lang="de-DE" dirty="0" smtClean="0">
                  <a:solidFill>
                    <a:schemeClr val="tx1"/>
                  </a:solidFill>
                </a:rPr>
                <a:t> IP </a:t>
              </a:r>
              <a:r>
                <a:rPr lang="de-DE" dirty="0" err="1" smtClean="0">
                  <a:solidFill>
                    <a:schemeClr val="tx1"/>
                  </a:solidFill>
                </a:rPr>
                <a:t>size</a:t>
              </a:r>
              <a:r>
                <a:rPr lang="de-DE" dirty="0" smtClean="0">
                  <a:solidFill>
                    <a:schemeClr val="tx1"/>
                  </a:solidFill>
                </a:rPr>
                <a:t>, </a:t>
              </a:r>
              <a:r>
                <a:rPr lang="de-DE" dirty="0" err="1" smtClean="0">
                  <a:solidFill>
                    <a:schemeClr val="tx1"/>
                  </a:solidFill>
                </a:rPr>
                <a:t>even</a:t>
              </a:r>
              <a:r>
                <a:rPr lang="de-DE" dirty="0" smtClean="0">
                  <a:solidFill>
                    <a:schemeClr val="tx1"/>
                  </a:solidFill>
                </a:rPr>
                <a:t> individual </a:t>
              </a:r>
              <a:r>
                <a:rPr lang="de-DE" dirty="0" err="1" smtClean="0">
                  <a:solidFill>
                    <a:schemeClr val="tx1"/>
                  </a:solidFill>
                </a:rPr>
                <a:t>shapes</a:t>
              </a:r>
              <a:r>
                <a:rPr lang="de-DE" dirty="0" smtClean="0">
                  <a:solidFill>
                    <a:schemeClr val="tx1"/>
                  </a:solidFill>
                </a:rPr>
                <a:t>, </a:t>
              </a:r>
              <a:r>
                <a:rPr lang="de-DE" dirty="0" err="1" smtClean="0">
                  <a:solidFill>
                    <a:schemeClr val="tx1"/>
                  </a:solidFill>
                </a:rPr>
                <a:t>may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be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scanned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with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no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need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a </a:t>
              </a:r>
              <a:r>
                <a:rPr lang="de-DE" dirty="0" err="1" smtClean="0">
                  <a:solidFill>
                    <a:schemeClr val="tx1"/>
                  </a:solidFill>
                </a:rPr>
                <a:t>template</a:t>
              </a:r>
              <a:r>
                <a:rPr lang="de-DE" dirty="0" smtClean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12" name="Eine Ecke des Rechtecks abrunden 11"/>
            <p:cNvSpPr/>
            <p:nvPr/>
          </p:nvSpPr>
          <p:spPr>
            <a:xfrm>
              <a:off x="3995936" y="3573016"/>
              <a:ext cx="3600400" cy="288032"/>
            </a:xfrm>
            <a:prstGeom prst="round1Rect">
              <a:avLst>
                <a:gd name="adj" fmla="val 35025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Improved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roller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set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pic>
        <p:nvPicPr>
          <p:cNvPr id="10" name="Grafik 9" descr="HD-CR_35_NDT_Transportrollen_ne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5364088" y="2852936"/>
            <a:ext cx="5725371" cy="4293096"/>
          </a:xfrm>
          <a:prstGeom prst="rect">
            <a:avLst/>
          </a:prstGeom>
        </p:spPr>
      </p:pic>
      <p:pic>
        <p:nvPicPr>
          <p:cNvPr id="9" name="Grafik 8" descr="HD-CR_35_NDT_Transportrollen_al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18213" flipH="1">
            <a:off x="6974391" y="4320806"/>
            <a:ext cx="2745842" cy="2731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62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Unique Features</a:t>
            </a:r>
          </a:p>
        </p:txBody>
      </p:sp>
      <p:pic>
        <p:nvPicPr>
          <p:cNvPr id="3" name="Grafik 2" descr="HD-CR_35_NDT_aufgeschnitten_Transport_Cas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908720" y="980728"/>
            <a:ext cx="9144000" cy="6858000"/>
          </a:xfrm>
          <a:prstGeom prst="rect">
            <a:avLst/>
          </a:prstGeom>
        </p:spPr>
      </p:pic>
      <p:grpSp>
        <p:nvGrpSpPr>
          <p:cNvPr id="4" name="Gruppieren 21"/>
          <p:cNvGrpSpPr/>
          <p:nvPr/>
        </p:nvGrpSpPr>
        <p:grpSpPr>
          <a:xfrm>
            <a:off x="5364088" y="1340768"/>
            <a:ext cx="3600400" cy="2376264"/>
            <a:chOff x="3995936" y="3573016"/>
            <a:chExt cx="3600400" cy="23762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Eine Ecke des Rechtecks abrunden 10"/>
            <p:cNvSpPr/>
            <p:nvPr/>
          </p:nvSpPr>
          <p:spPr>
            <a:xfrm>
              <a:off x="3995936" y="3573016"/>
              <a:ext cx="3600400" cy="2376264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r>
                <a:rPr lang="de-DE" dirty="0" err="1" smtClean="0">
                  <a:solidFill>
                    <a:schemeClr val="tx1"/>
                  </a:solidFill>
                </a:rPr>
                <a:t>With</a:t>
              </a:r>
              <a:r>
                <a:rPr lang="de-DE" dirty="0" smtClean="0">
                  <a:solidFill>
                    <a:schemeClr val="tx1"/>
                  </a:solidFill>
                </a:rPr>
                <a:t> just 17,5 kg (38,5 </a:t>
              </a:r>
              <a:r>
                <a:rPr lang="de-DE" dirty="0" err="1" smtClean="0">
                  <a:solidFill>
                    <a:schemeClr val="tx1"/>
                  </a:solidFill>
                </a:rPr>
                <a:t>lbs</a:t>
              </a:r>
              <a:r>
                <a:rPr lang="de-DE" dirty="0" smtClean="0">
                  <a:solidFill>
                    <a:schemeClr val="tx1"/>
                  </a:solidFill>
                </a:rPr>
                <a:t>) </a:t>
              </a:r>
              <a:r>
                <a:rPr lang="de-DE" dirty="0" err="1" smtClean="0">
                  <a:solidFill>
                    <a:schemeClr val="tx1"/>
                  </a:solidFill>
                </a:rPr>
                <a:t>it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is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lightest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full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format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scanner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worldwide</a:t>
              </a:r>
              <a:r>
                <a:rPr lang="de-DE" dirty="0" smtClean="0">
                  <a:solidFill>
                    <a:schemeClr val="tx1"/>
                  </a:solidFill>
                </a:rPr>
                <a:t>.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err="1" smtClean="0">
                  <a:solidFill>
                    <a:schemeClr val="tx1"/>
                  </a:solidFill>
                </a:rPr>
                <a:t>Within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flight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case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total </a:t>
              </a:r>
              <a:r>
                <a:rPr lang="de-DE" dirty="0" err="1" smtClean="0">
                  <a:solidFill>
                    <a:schemeClr val="tx1"/>
                  </a:solidFill>
                </a:rPr>
                <a:t>weight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is</a:t>
              </a:r>
              <a:r>
                <a:rPr lang="de-DE" dirty="0" smtClean="0">
                  <a:solidFill>
                    <a:schemeClr val="tx1"/>
                  </a:solidFill>
                </a:rPr>
                <a:t> just </a:t>
              </a:r>
              <a:r>
                <a:rPr lang="de-DE" dirty="0" err="1" smtClean="0">
                  <a:solidFill>
                    <a:schemeClr val="tx1"/>
                  </a:solidFill>
                </a:rPr>
                <a:t>below</a:t>
              </a:r>
              <a:r>
                <a:rPr lang="de-DE" dirty="0" smtClean="0">
                  <a:solidFill>
                    <a:schemeClr val="tx1"/>
                  </a:solidFill>
                </a:rPr>
                <a:t> 28 kg, </a:t>
              </a:r>
              <a:r>
                <a:rPr lang="de-DE" dirty="0" err="1" smtClean="0">
                  <a:solidFill>
                    <a:schemeClr val="tx1"/>
                  </a:solidFill>
                </a:rPr>
                <a:t>including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one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battery</a:t>
              </a:r>
              <a:r>
                <a:rPr lang="de-DE" dirty="0" smtClean="0">
                  <a:solidFill>
                    <a:schemeClr val="tx1"/>
                  </a:solidFill>
                </a:rPr>
                <a:t> pack!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" name="Eine Ecke des Rechtecks abrunden 11"/>
            <p:cNvSpPr/>
            <p:nvPr/>
          </p:nvSpPr>
          <p:spPr>
            <a:xfrm>
              <a:off x="3995936" y="3573016"/>
              <a:ext cx="3600400" cy="288032"/>
            </a:xfrm>
            <a:prstGeom prst="round1Rect">
              <a:avLst>
                <a:gd name="adj" fmla="val 35025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Reduced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weight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pic>
        <p:nvPicPr>
          <p:cNvPr id="7" name="Grafik 6" descr="HD-CR_35_NDT_Transport_Case_geschlosse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501008"/>
            <a:ext cx="5820139" cy="4365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3412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Film vs. Imaging Plate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02798" y="3789040"/>
            <a:ext cx="81717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For conventional film, the correct film-class and a minimum/maximum OD are basic</a:t>
            </a:r>
            <a:br>
              <a:rPr lang="en-US" b="1" dirty="0" smtClean="0"/>
            </a:br>
            <a:r>
              <a:rPr lang="en-US" b="1" dirty="0" smtClean="0"/>
              <a:t>requirements to proceed with the interpretation.</a:t>
            </a:r>
          </a:p>
          <a:p>
            <a:endParaRPr lang="en-US" b="1" dirty="0" smtClean="0"/>
          </a:p>
          <a:p>
            <a:r>
              <a:rPr lang="en-US" b="1" dirty="0" smtClean="0"/>
              <a:t>For IP technology,  the </a:t>
            </a:r>
            <a:r>
              <a:rPr lang="en-US" b="1" dirty="0" err="1" smtClean="0"/>
              <a:t>SNR</a:t>
            </a:r>
            <a:r>
              <a:rPr lang="en-US" b="1" baseline="-25000" dirty="0" err="1" smtClean="0"/>
              <a:t>n</a:t>
            </a:r>
            <a:r>
              <a:rPr lang="en-US" b="1" dirty="0" smtClean="0"/>
              <a:t> plays an important role in terms of image quality. </a:t>
            </a:r>
          </a:p>
          <a:p>
            <a:endParaRPr lang="de-DE" b="1" dirty="0" smtClean="0"/>
          </a:p>
        </p:txBody>
      </p:sp>
      <p:sp>
        <p:nvSpPr>
          <p:cNvPr id="12" name="Textfeld 11"/>
          <p:cNvSpPr txBox="1"/>
          <p:nvPr/>
        </p:nvSpPr>
        <p:spPr>
          <a:xfrm>
            <a:off x="611560" y="1109643"/>
            <a:ext cx="6890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The </a:t>
            </a:r>
            <a:r>
              <a:rPr lang="de-DE" b="1" dirty="0" err="1" smtClean="0"/>
              <a:t>workflow</a:t>
            </a:r>
            <a:r>
              <a:rPr lang="de-DE" b="1" dirty="0" smtClean="0"/>
              <a:t> </a:t>
            </a:r>
            <a:r>
              <a:rPr lang="de-DE" b="1" dirty="0" err="1" smtClean="0"/>
              <a:t>is</a:t>
            </a:r>
            <a:r>
              <a:rPr lang="de-DE" b="1" dirty="0" smtClean="0"/>
              <a:t> also </a:t>
            </a:r>
            <a:r>
              <a:rPr lang="de-DE" b="1" dirty="0" err="1" smtClean="0"/>
              <a:t>affected</a:t>
            </a:r>
            <a:r>
              <a:rPr lang="de-DE" b="1" dirty="0" smtClean="0"/>
              <a:t> </a:t>
            </a:r>
            <a:r>
              <a:rPr lang="de-DE" b="1" dirty="0" err="1" smtClean="0"/>
              <a:t>by</a:t>
            </a:r>
            <a:r>
              <a:rPr lang="de-DE" b="1" dirty="0" smtClean="0"/>
              <a:t>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b="1" dirty="0" err="1" smtClean="0"/>
              <a:t>differences</a:t>
            </a:r>
            <a:r>
              <a:rPr lang="de-DE" b="1" dirty="0" smtClean="0"/>
              <a:t> </a:t>
            </a:r>
            <a:r>
              <a:rPr lang="de-DE" b="1" dirty="0" err="1" smtClean="0"/>
              <a:t>between</a:t>
            </a:r>
            <a:r>
              <a:rPr lang="de-DE" b="1" dirty="0" smtClean="0"/>
              <a:t> film </a:t>
            </a:r>
            <a:r>
              <a:rPr lang="de-DE" b="1" dirty="0" err="1" smtClean="0"/>
              <a:t>and</a:t>
            </a:r>
            <a:r>
              <a:rPr lang="de-DE" b="1" dirty="0" smtClean="0"/>
              <a:t> IP.</a:t>
            </a:r>
            <a:endParaRPr lang="de-DE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602798" y="5271377"/>
            <a:ext cx="57889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/>
              <a:t>The </a:t>
            </a:r>
            <a:r>
              <a:rPr lang="de-DE" sz="2400" b="1" dirty="0" err="1" smtClean="0"/>
              <a:t>desire</a:t>
            </a:r>
            <a:r>
              <a:rPr lang="de-DE" sz="2400" b="1" dirty="0" smtClean="0"/>
              <a:t>:</a:t>
            </a:r>
          </a:p>
          <a:p>
            <a:r>
              <a:rPr lang="en-US" sz="2000" b="1" dirty="0" smtClean="0"/>
              <a:t>An easy way to achieve a high </a:t>
            </a:r>
            <a:r>
              <a:rPr lang="en-US" sz="2000" b="1" dirty="0" err="1" smtClean="0"/>
              <a:t>SNR</a:t>
            </a:r>
            <a:r>
              <a:rPr lang="en-US" sz="2000" b="1" baseline="-25000" dirty="0" err="1" smtClean="0"/>
              <a:t>n</a:t>
            </a:r>
            <a:r>
              <a:rPr lang="en-US" sz="2000" b="1" dirty="0" smtClean="0"/>
              <a:t> without hassles. </a:t>
            </a:r>
            <a:endParaRPr lang="en-US" sz="2000" b="1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007907"/>
              </p:ext>
            </p:extLst>
          </p:nvPr>
        </p:nvGraphicFramePr>
        <p:xfrm>
          <a:off x="620241" y="1478975"/>
          <a:ext cx="7336136" cy="2105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4025"/>
                <a:gridCol w="3814794"/>
                <a:gridCol w="1797317"/>
              </a:tblGrid>
              <a:tr h="733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 dirty="0">
                          <a:effectLst/>
                        </a:rPr>
                        <a:t>Film</a:t>
                      </a:r>
                      <a:endParaRPr lang="de-D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>
                          <a:effectLst/>
                        </a:rPr>
                        <a:t>Imaging Plate</a:t>
                      </a:r>
                      <a:endParaRPr lang="de-DE" sz="20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 dirty="0">
                          <a:effectLst/>
                        </a:rPr>
                        <a:t>Imaging Plate </a:t>
                      </a:r>
                      <a:r>
                        <a:rPr lang="de-DE" sz="2000" u="none" strike="noStrike" dirty="0" err="1">
                          <a:effectLst/>
                        </a:rPr>
                        <a:t>SR</a:t>
                      </a:r>
                      <a:r>
                        <a:rPr lang="de-DE" sz="2000" u="none" strike="noStrike" baseline="-25000" dirty="0" err="1">
                          <a:effectLst/>
                        </a:rPr>
                        <a:t>b</a:t>
                      </a:r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r>
                        <a:rPr lang="de-DE" sz="2000" u="none" strike="noStrike" dirty="0" err="1">
                          <a:effectLst/>
                        </a:rPr>
                        <a:t>limit</a:t>
                      </a:r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endParaRPr lang="de-D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 dirty="0">
                          <a:effectLst/>
                        </a:rPr>
                        <a:t> 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>
                          <a:effectLst/>
                        </a:rPr>
                        <a:t> 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>
                          <a:effectLst/>
                        </a:rPr>
                        <a:t> </a:t>
                      </a:r>
                      <a:endParaRPr lang="de-DE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>
                          <a:effectLst/>
                        </a:rPr>
                        <a:t> 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>
                          <a:effectLst/>
                        </a:rPr>
                        <a:t> </a:t>
                      </a:r>
                      <a:endParaRPr lang="de-DE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>
                          <a:effectLst/>
                        </a:rPr>
                        <a:t> 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>
                          <a:effectLst/>
                        </a:rPr>
                        <a:t> </a:t>
                      </a:r>
                      <a:endParaRPr lang="de-DE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>
                          <a:effectLst/>
                        </a:rPr>
                        <a:t> 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>
                          <a:effectLst/>
                        </a:rPr>
                        <a:t> 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endParaRPr lang="de-D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1184158" y="2236222"/>
            <a:ext cx="6061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C1		no truly equivalent IP		- / -</a:t>
            </a:r>
            <a:endParaRPr lang="en-US" dirty="0"/>
          </a:p>
        </p:txBody>
      </p:sp>
      <p:sp>
        <p:nvSpPr>
          <p:cNvPr id="14" name="Textfeld 13"/>
          <p:cNvSpPr txBox="1"/>
          <p:nvPr/>
        </p:nvSpPr>
        <p:spPr>
          <a:xfrm>
            <a:off x="971600" y="2564904"/>
            <a:ext cx="6543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C2 – C3		    </a:t>
            </a:r>
            <a:r>
              <a:rPr lang="de-DE" dirty="0" smtClean="0"/>
              <a:t>high </a:t>
            </a:r>
            <a:r>
              <a:rPr lang="de-DE" dirty="0" err="1"/>
              <a:t>resolution</a:t>
            </a:r>
            <a:r>
              <a:rPr lang="de-DE" dirty="0"/>
              <a:t> </a:t>
            </a:r>
            <a:r>
              <a:rPr lang="de-DE" dirty="0" err="1"/>
              <a:t>blue</a:t>
            </a:r>
            <a:r>
              <a:rPr lang="de-DE" dirty="0"/>
              <a:t> </a:t>
            </a:r>
            <a:r>
              <a:rPr lang="de-DE" dirty="0" smtClean="0"/>
              <a:t>IP		&lt; 40 µm </a:t>
            </a:r>
            <a:endParaRPr lang="en-US" dirty="0"/>
          </a:p>
        </p:txBody>
      </p:sp>
      <p:sp>
        <p:nvSpPr>
          <p:cNvPr id="15" name="Textfeld 14"/>
          <p:cNvSpPr txBox="1"/>
          <p:nvPr/>
        </p:nvSpPr>
        <p:spPr>
          <a:xfrm>
            <a:off x="1184158" y="2925595"/>
            <a:ext cx="6542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C4 	</a:t>
            </a:r>
            <a:r>
              <a:rPr lang="en-US" dirty="0"/>
              <a:t> </a:t>
            </a:r>
            <a:r>
              <a:rPr lang="en-US" dirty="0" smtClean="0"/>
              <a:t>                </a:t>
            </a:r>
            <a:r>
              <a:rPr lang="de-DE" dirty="0" smtClean="0"/>
              <a:t>high </a:t>
            </a:r>
            <a:r>
              <a:rPr lang="de-DE" dirty="0" err="1"/>
              <a:t>resolution</a:t>
            </a:r>
            <a:r>
              <a:rPr lang="de-DE" dirty="0"/>
              <a:t> </a:t>
            </a:r>
            <a:r>
              <a:rPr lang="de-DE" dirty="0" err="1" smtClean="0"/>
              <a:t>white</a:t>
            </a:r>
            <a:r>
              <a:rPr lang="de-DE" dirty="0" smtClean="0"/>
              <a:t> IP	            50 – 70 </a:t>
            </a:r>
            <a:r>
              <a:rPr lang="de-DE" dirty="0"/>
              <a:t>µm</a:t>
            </a:r>
            <a:r>
              <a:rPr lang="de-DE" dirty="0" smtClean="0"/>
              <a:t> </a:t>
            </a:r>
            <a:endParaRPr lang="en-US" dirty="0"/>
          </a:p>
        </p:txBody>
      </p:sp>
      <p:sp>
        <p:nvSpPr>
          <p:cNvPr id="16" name="Textfeld 15"/>
          <p:cNvSpPr txBox="1"/>
          <p:nvPr/>
        </p:nvSpPr>
        <p:spPr>
          <a:xfrm>
            <a:off x="971600" y="3275692"/>
            <a:ext cx="6572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C5 – C6	</a:t>
            </a:r>
            <a:r>
              <a:rPr lang="en-US" dirty="0"/>
              <a:t> </a:t>
            </a:r>
            <a:r>
              <a:rPr lang="en-US" dirty="0" smtClean="0"/>
              <a:t>               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r>
              <a:rPr lang="de-DE" dirty="0" smtClean="0"/>
              <a:t>, fast </a:t>
            </a:r>
            <a:r>
              <a:rPr lang="de-DE" dirty="0" err="1" smtClean="0"/>
              <a:t>white</a:t>
            </a:r>
            <a:r>
              <a:rPr lang="de-DE" dirty="0" smtClean="0"/>
              <a:t> IP	                 &gt; 70 µm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93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rafik 48" descr="Laserquelle_aufgeschnitten_quer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11339" t="17575" b="41764"/>
          <a:stretch>
            <a:fillRect/>
          </a:stretch>
        </p:blipFill>
        <p:spPr>
          <a:xfrm>
            <a:off x="953501" y="4105515"/>
            <a:ext cx="7455781" cy="2564646"/>
          </a:xfrm>
          <a:prstGeom prst="rect">
            <a:avLst/>
          </a:prstGeom>
        </p:spPr>
      </p:pic>
      <p:pic>
        <p:nvPicPr>
          <p:cNvPr id="3" name="Grafik 2" descr="TreFoc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260648"/>
            <a:ext cx="2016224" cy="612774"/>
          </a:xfrm>
          <a:prstGeom prst="rect">
            <a:avLst/>
          </a:prstGeom>
        </p:spPr>
      </p:pic>
      <p:grpSp>
        <p:nvGrpSpPr>
          <p:cNvPr id="2" name="Gruppieren 42"/>
          <p:cNvGrpSpPr/>
          <p:nvPr/>
        </p:nvGrpSpPr>
        <p:grpSpPr>
          <a:xfrm>
            <a:off x="179512" y="3140968"/>
            <a:ext cx="3147018" cy="1435481"/>
            <a:chOff x="-180527" y="1412776"/>
            <a:chExt cx="4825427" cy="2415203"/>
          </a:xfrm>
        </p:grpSpPr>
        <p:pic>
          <p:nvPicPr>
            <p:cNvPr id="41" name="Grafik 40" descr="Laser_12-5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180527" y="1412776"/>
              <a:ext cx="4825427" cy="2415203"/>
            </a:xfrm>
            <a:prstGeom prst="rect">
              <a:avLst/>
            </a:prstGeom>
          </p:spPr>
        </p:pic>
        <p:sp>
          <p:nvSpPr>
            <p:cNvPr id="42" name="Textfeld 41"/>
            <p:cNvSpPr txBox="1"/>
            <p:nvPr/>
          </p:nvSpPr>
          <p:spPr>
            <a:xfrm>
              <a:off x="2690192" y="2035996"/>
              <a:ext cx="1867408" cy="62140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de-DE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utura Hv BT" pitchFamily="34" charset="0"/>
                </a:rPr>
                <a:t>12,5 µm</a:t>
              </a:r>
              <a:endParaRPr lang="de-DE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utura Hv BT" pitchFamily="34" charset="0"/>
              </a:endParaRPr>
            </a:p>
          </p:txBody>
        </p:sp>
      </p:grpSp>
      <p:grpSp>
        <p:nvGrpSpPr>
          <p:cNvPr id="4" name="Gruppieren 45"/>
          <p:cNvGrpSpPr/>
          <p:nvPr/>
        </p:nvGrpSpPr>
        <p:grpSpPr>
          <a:xfrm>
            <a:off x="1619672" y="4149080"/>
            <a:ext cx="3146436" cy="1435216"/>
            <a:chOff x="827584" y="2348880"/>
            <a:chExt cx="4824536" cy="2414757"/>
          </a:xfrm>
        </p:grpSpPr>
        <p:pic>
          <p:nvPicPr>
            <p:cNvPr id="44" name="Grafik 43" descr="Laser_25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584" y="2348880"/>
              <a:ext cx="4824536" cy="2414757"/>
            </a:xfrm>
            <a:prstGeom prst="rect">
              <a:avLst/>
            </a:prstGeom>
          </p:spPr>
        </p:pic>
        <p:sp>
          <p:nvSpPr>
            <p:cNvPr id="45" name="Textfeld 44"/>
            <p:cNvSpPr txBox="1"/>
            <p:nvPr/>
          </p:nvSpPr>
          <p:spPr>
            <a:xfrm>
              <a:off x="3919126" y="2851054"/>
              <a:ext cx="1570741" cy="62140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de-DE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utura Hv BT" pitchFamily="34" charset="0"/>
                </a:rPr>
                <a:t>25 µm</a:t>
              </a:r>
              <a:endParaRPr lang="de-DE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utura Hv BT" pitchFamily="34" charset="0"/>
              </a:endParaRPr>
            </a:p>
          </p:txBody>
        </p:sp>
      </p:grpSp>
      <p:grpSp>
        <p:nvGrpSpPr>
          <p:cNvPr id="5" name="Gruppieren 50"/>
          <p:cNvGrpSpPr/>
          <p:nvPr/>
        </p:nvGrpSpPr>
        <p:grpSpPr>
          <a:xfrm>
            <a:off x="3851920" y="3140968"/>
            <a:ext cx="3240360" cy="1478059"/>
            <a:chOff x="3851920" y="1340768"/>
            <a:chExt cx="4968552" cy="2486840"/>
          </a:xfrm>
        </p:grpSpPr>
        <p:pic>
          <p:nvPicPr>
            <p:cNvPr id="47" name="Grafik 46" descr="Laser_50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1920" y="1340768"/>
              <a:ext cx="4968552" cy="2486840"/>
            </a:xfrm>
            <a:prstGeom prst="rect">
              <a:avLst/>
            </a:prstGeom>
          </p:spPr>
        </p:pic>
        <p:sp>
          <p:nvSpPr>
            <p:cNvPr id="48" name="Textfeld 47"/>
            <p:cNvSpPr txBox="1"/>
            <p:nvPr/>
          </p:nvSpPr>
          <p:spPr>
            <a:xfrm>
              <a:off x="7053876" y="1704229"/>
              <a:ext cx="1570741" cy="62140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de-DE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utura Hv BT" pitchFamily="34" charset="0"/>
                </a:rPr>
                <a:t>50 µm</a:t>
              </a:r>
              <a:endParaRPr lang="de-DE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utura Hv BT" pitchFamily="34" charset="0"/>
              </a:endParaRPr>
            </a:p>
          </p:txBody>
        </p:sp>
      </p:grpSp>
      <p:sp>
        <p:nvSpPr>
          <p:cNvPr id="50" name="Rechteck 49"/>
          <p:cNvSpPr/>
          <p:nvPr/>
        </p:nvSpPr>
        <p:spPr>
          <a:xfrm>
            <a:off x="611560" y="476672"/>
            <a:ext cx="2127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Introducing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: </a:t>
            </a:r>
          </a:p>
        </p:txBody>
      </p:sp>
      <p:grpSp>
        <p:nvGrpSpPr>
          <p:cNvPr id="6" name="Gruppieren 13"/>
          <p:cNvGrpSpPr/>
          <p:nvPr/>
        </p:nvGrpSpPr>
        <p:grpSpPr>
          <a:xfrm>
            <a:off x="683568" y="1124744"/>
            <a:ext cx="7704856" cy="1512168"/>
            <a:chOff x="539552" y="3568338"/>
            <a:chExt cx="3312368" cy="15121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Eine Ecke des Rechtecks abrunden 14"/>
            <p:cNvSpPr/>
            <p:nvPr/>
          </p:nvSpPr>
          <p:spPr>
            <a:xfrm>
              <a:off x="539552" y="3568338"/>
              <a:ext cx="3312368" cy="1512168"/>
            </a:xfrm>
            <a:prstGeom prst="round1Rect">
              <a:avLst>
                <a:gd name="adj" fmla="val 10308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/>
            </a:p>
            <a:p>
              <a:pPr algn="ctr"/>
              <a:r>
                <a:rPr lang="de-DE" dirty="0" err="1" smtClean="0">
                  <a:solidFill>
                    <a:schemeClr val="tx1"/>
                  </a:solidFill>
                  <a:latin typeface="Futura Bk BT" pitchFamily="34" charset="0"/>
                </a:rPr>
                <a:t>TreFoc</a:t>
              </a:r>
              <a:r>
                <a:rPr lang="de-DE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  <a:latin typeface="Futura Bk BT" pitchFamily="34" charset="0"/>
                </a:rPr>
                <a:t>is</a:t>
              </a:r>
              <a:r>
                <a:rPr lang="de-DE" dirty="0" smtClean="0">
                  <a:solidFill>
                    <a:schemeClr val="tx1"/>
                  </a:solidFill>
                  <a:latin typeface="Futura Bk BT" pitchFamily="34" charset="0"/>
                </a:rPr>
                <a:t> a </a:t>
              </a:r>
              <a:r>
                <a:rPr lang="de-DE" dirty="0" err="1" smtClean="0">
                  <a:solidFill>
                    <a:schemeClr val="tx1"/>
                  </a:solidFill>
                  <a:latin typeface="Futura Bk BT" pitchFamily="34" charset="0"/>
                </a:rPr>
                <a:t>combination</a:t>
              </a:r>
              <a:r>
                <a:rPr lang="de-DE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  <a:latin typeface="Futura Bk BT" pitchFamily="34" charset="0"/>
                </a:rPr>
                <a:t>of</a:t>
              </a:r>
              <a:r>
                <a:rPr lang="de-DE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2800" i="1" dirty="0" err="1" smtClean="0">
                  <a:solidFill>
                    <a:schemeClr val="tx1"/>
                  </a:solidFill>
                </a:rPr>
                <a:t>Trēs</a:t>
              </a:r>
              <a:r>
                <a:rPr lang="de-DE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100" dirty="0" smtClean="0">
                  <a:solidFill>
                    <a:schemeClr val="tx1"/>
                  </a:solidFill>
                  <a:latin typeface="Futura Bk BT" pitchFamily="34" charset="0"/>
                </a:rPr>
                <a:t>(lat. </a:t>
              </a:r>
              <a:r>
                <a:rPr lang="de-DE" sz="1100" dirty="0" err="1" smtClean="0">
                  <a:solidFill>
                    <a:schemeClr val="tx1"/>
                  </a:solidFill>
                  <a:latin typeface="Futura Bk BT" pitchFamily="34" charset="0"/>
                </a:rPr>
                <a:t>for</a:t>
              </a:r>
              <a:r>
                <a:rPr lang="de-DE" sz="1100" dirty="0" smtClean="0">
                  <a:solidFill>
                    <a:schemeClr val="tx1"/>
                  </a:solidFill>
                  <a:latin typeface="Futura Bk BT" pitchFamily="34" charset="0"/>
                </a:rPr>
                <a:t> 3) </a:t>
              </a:r>
              <a:r>
                <a:rPr lang="de-DE" dirty="0" err="1" smtClean="0">
                  <a:solidFill>
                    <a:schemeClr val="tx1"/>
                  </a:solidFill>
                  <a:latin typeface="Futura Bk BT" pitchFamily="34" charset="0"/>
                </a:rPr>
                <a:t>and</a:t>
              </a:r>
              <a:r>
                <a:rPr lang="de-DE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2800" i="1" dirty="0" smtClean="0">
                  <a:solidFill>
                    <a:schemeClr val="tx1"/>
                  </a:solidFill>
                  <a:latin typeface="Futura Bk BT" pitchFamily="34" charset="0"/>
                </a:rPr>
                <a:t>Focus</a:t>
              </a:r>
            </a:p>
            <a:p>
              <a:pPr algn="ctr"/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It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stands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for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the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capability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to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utilize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the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benefit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from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three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different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spot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sizes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in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one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laser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optic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.</a:t>
              </a:r>
            </a:p>
            <a:p>
              <a:pPr algn="ctr"/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A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scanner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with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TreFoc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Technology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combines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the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benefit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from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 3 different </a:t>
              </a:r>
              <a:r>
                <a:rPr lang="de-DE" sz="1400" dirty="0" err="1" smtClean="0">
                  <a:solidFill>
                    <a:schemeClr val="tx1"/>
                  </a:solidFill>
                  <a:latin typeface="Futura Bk BT" pitchFamily="34" charset="0"/>
                </a:rPr>
                <a:t>units</a:t>
              </a:r>
              <a:r>
                <a:rPr lang="de-DE" sz="1400" dirty="0" smtClean="0">
                  <a:solidFill>
                    <a:schemeClr val="tx1"/>
                  </a:solidFill>
                  <a:latin typeface="Futura Bk BT" pitchFamily="34" charset="0"/>
                </a:rPr>
                <a:t>. </a:t>
              </a:r>
              <a:endParaRPr lang="de-DE" sz="1050" dirty="0" smtClean="0">
                <a:solidFill>
                  <a:schemeClr val="tx1"/>
                </a:solidFill>
                <a:latin typeface="Futura Bk BT" pitchFamily="34" charset="0"/>
              </a:endParaRPr>
            </a:p>
          </p:txBody>
        </p:sp>
        <p:sp>
          <p:nvSpPr>
            <p:cNvPr id="16" name="Eine Ecke des Rechtecks abrunden 15"/>
            <p:cNvSpPr/>
            <p:nvPr/>
          </p:nvSpPr>
          <p:spPr>
            <a:xfrm>
              <a:off x="542755" y="3568339"/>
              <a:ext cx="3309165" cy="296295"/>
            </a:xfrm>
            <a:prstGeom prst="round1Rect">
              <a:avLst>
                <a:gd name="adj" fmla="val 29620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What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is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TreFoc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Technology?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21"/>
          <p:cNvGrpSpPr/>
          <p:nvPr/>
        </p:nvGrpSpPr>
        <p:grpSpPr>
          <a:xfrm>
            <a:off x="5580112" y="1484784"/>
            <a:ext cx="3312368" cy="5112568"/>
            <a:chOff x="5508104" y="3573016"/>
            <a:chExt cx="3312368" cy="51125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Eine Ecke des Rechtecks abrunden 22"/>
            <p:cNvSpPr/>
            <p:nvPr/>
          </p:nvSpPr>
          <p:spPr>
            <a:xfrm>
              <a:off x="5508104" y="3573016"/>
              <a:ext cx="3312368" cy="5112568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r>
                <a:rPr lang="de-DE" b="1" dirty="0" err="1" smtClean="0">
                  <a:solidFill>
                    <a:schemeClr val="tx1"/>
                  </a:solidFill>
                </a:rPr>
                <a:t>Findings</a:t>
              </a:r>
              <a:r>
                <a:rPr lang="de-DE" b="1" dirty="0" smtClean="0">
                  <a:solidFill>
                    <a:schemeClr val="tx1"/>
                  </a:solidFill>
                </a:rPr>
                <a:t>:</a:t>
              </a: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A </a:t>
              </a:r>
              <a:r>
                <a:rPr lang="de-DE" dirty="0" err="1" smtClean="0">
                  <a:solidFill>
                    <a:schemeClr val="tx1"/>
                  </a:solidFill>
                </a:rPr>
                <a:t>small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spot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size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provides</a:t>
              </a:r>
              <a:r>
                <a:rPr lang="de-DE" dirty="0" smtClean="0">
                  <a:solidFill>
                    <a:schemeClr val="tx1"/>
                  </a:solidFill>
                </a:rPr>
                <a:t> a </a:t>
              </a:r>
              <a:r>
                <a:rPr lang="de-DE" dirty="0" err="1" smtClean="0">
                  <a:solidFill>
                    <a:schemeClr val="tx1"/>
                  </a:solidFill>
                </a:rPr>
                <a:t>high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SRb</a:t>
              </a:r>
              <a:r>
                <a:rPr lang="de-DE" dirty="0" smtClean="0">
                  <a:solidFill>
                    <a:schemeClr val="tx1"/>
                  </a:solidFill>
                </a:rPr>
                <a:t> but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SNR </a:t>
              </a:r>
              <a:r>
                <a:rPr lang="de-DE" dirty="0" err="1" smtClean="0">
                  <a:solidFill>
                    <a:schemeClr val="tx1"/>
                  </a:solidFill>
                </a:rPr>
                <a:t>is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comparatively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low</a:t>
              </a:r>
              <a:r>
                <a:rPr lang="de-DE" dirty="0" smtClean="0">
                  <a:solidFill>
                    <a:schemeClr val="tx1"/>
                  </a:solidFill>
                </a:rPr>
                <a:t>. 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A </a:t>
              </a:r>
              <a:r>
                <a:rPr lang="de-DE" dirty="0" err="1" smtClean="0">
                  <a:solidFill>
                    <a:schemeClr val="tx1"/>
                  </a:solidFill>
                </a:rPr>
                <a:t>bigger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laser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spot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provides</a:t>
              </a:r>
              <a:r>
                <a:rPr lang="de-DE" dirty="0" smtClean="0">
                  <a:solidFill>
                    <a:schemeClr val="tx1"/>
                  </a:solidFill>
                </a:rPr>
                <a:t> a </a:t>
              </a:r>
              <a:r>
                <a:rPr lang="de-DE" dirty="0" err="1" smtClean="0">
                  <a:solidFill>
                    <a:schemeClr val="tx1"/>
                  </a:solidFill>
                </a:rPr>
                <a:t>low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SRb</a:t>
              </a:r>
              <a:r>
                <a:rPr lang="de-DE" dirty="0" smtClean="0">
                  <a:solidFill>
                    <a:schemeClr val="tx1"/>
                  </a:solidFill>
                </a:rPr>
                <a:t> but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SNR </a:t>
              </a:r>
              <a:r>
                <a:rPr lang="de-DE" dirty="0" err="1" smtClean="0">
                  <a:solidFill>
                    <a:schemeClr val="tx1"/>
                  </a:solidFill>
                </a:rPr>
                <a:t>is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comparatively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high</a:t>
              </a:r>
              <a:r>
                <a:rPr lang="de-DE" dirty="0" smtClean="0">
                  <a:solidFill>
                    <a:schemeClr val="tx1"/>
                  </a:solidFill>
                </a:rPr>
                <a:t>.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b="1" dirty="0" err="1" smtClean="0">
                  <a:solidFill>
                    <a:schemeClr val="tx1"/>
                  </a:solidFill>
                </a:rPr>
                <a:t>Idea</a:t>
              </a:r>
              <a:r>
                <a:rPr lang="de-DE" b="1" dirty="0" smtClean="0">
                  <a:solidFill>
                    <a:schemeClr val="tx1"/>
                  </a:solidFill>
                </a:rPr>
                <a:t>: </a:t>
              </a:r>
            </a:p>
            <a:p>
              <a:pPr algn="ctr"/>
              <a:r>
                <a:rPr lang="de-DE" dirty="0" err="1" smtClean="0">
                  <a:solidFill>
                    <a:schemeClr val="tx1"/>
                  </a:solidFill>
                </a:rPr>
                <a:t>Provide</a:t>
              </a:r>
              <a:r>
                <a:rPr lang="de-DE" dirty="0" smtClean="0">
                  <a:solidFill>
                    <a:schemeClr val="tx1"/>
                  </a:solidFill>
                </a:rPr>
                <a:t> a </a:t>
              </a:r>
              <a:r>
                <a:rPr lang="de-DE" dirty="0" err="1" smtClean="0">
                  <a:solidFill>
                    <a:schemeClr val="tx1"/>
                  </a:solidFill>
                </a:rPr>
                <a:t>technology</a:t>
              </a:r>
              <a:r>
                <a:rPr lang="de-DE" dirty="0" smtClean="0">
                  <a:solidFill>
                    <a:schemeClr val="tx1"/>
                  </a:solidFill>
                </a:rPr>
                <a:t>, </a:t>
              </a:r>
              <a:r>
                <a:rPr lang="de-DE" dirty="0" err="1" smtClean="0">
                  <a:solidFill>
                    <a:schemeClr val="tx1"/>
                  </a:solidFill>
                </a:rPr>
                <a:t>which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offers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perfect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laser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spot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size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individual </a:t>
              </a:r>
              <a:r>
                <a:rPr lang="de-DE" dirty="0" err="1" smtClean="0">
                  <a:solidFill>
                    <a:schemeClr val="tx1"/>
                  </a:solidFill>
                </a:rPr>
                <a:t>application,IP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and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source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used</a:t>
              </a:r>
              <a:r>
                <a:rPr lang="de-DE" dirty="0" smtClean="0">
                  <a:solidFill>
                    <a:schemeClr val="tx1"/>
                  </a:solidFill>
                </a:rPr>
                <a:t>.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</p:txBody>
        </p:sp>
        <p:sp>
          <p:nvSpPr>
            <p:cNvPr id="24" name="Eine Ecke des Rechtecks abrunden 23"/>
            <p:cNvSpPr/>
            <p:nvPr/>
          </p:nvSpPr>
          <p:spPr>
            <a:xfrm>
              <a:off x="5508104" y="3573016"/>
              <a:ext cx="3312368" cy="288032"/>
            </a:xfrm>
            <a:prstGeom prst="round1Rect">
              <a:avLst>
                <a:gd name="adj" fmla="val 35025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Always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perfect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SNR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values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sp>
        <p:nvSpPr>
          <p:cNvPr id="15" name="Rechteck 14"/>
          <p:cNvSpPr/>
          <p:nvPr/>
        </p:nvSpPr>
        <p:spPr>
          <a:xfrm>
            <a:off x="489489" y="476672"/>
            <a:ext cx="16642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The </a:t>
            </a:r>
            <a:r>
              <a:rPr lang="de-DE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idea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</a:endParaRPr>
          </a:p>
        </p:txBody>
      </p:sp>
      <p:grpSp>
        <p:nvGrpSpPr>
          <p:cNvPr id="3" name="Gruppierung 1"/>
          <p:cNvGrpSpPr/>
          <p:nvPr/>
        </p:nvGrpSpPr>
        <p:grpSpPr>
          <a:xfrm>
            <a:off x="467544" y="1628800"/>
            <a:ext cx="3456384" cy="931868"/>
            <a:chOff x="179512" y="4869160"/>
            <a:chExt cx="3456384" cy="931868"/>
          </a:xfrm>
        </p:grpSpPr>
        <p:pic>
          <p:nvPicPr>
            <p:cNvPr id="17" name="Grafik 16" descr="Button_TreFoc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512" y="4869160"/>
              <a:ext cx="864096" cy="864096"/>
            </a:xfrm>
            <a:prstGeom prst="rect">
              <a:avLst/>
            </a:prstGeom>
          </p:spPr>
        </p:pic>
        <p:pic>
          <p:nvPicPr>
            <p:cNvPr id="18" name="Grafik 17" descr="TreFoc_Logo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3608" y="5013176"/>
              <a:ext cx="2592288" cy="787852"/>
            </a:xfrm>
            <a:prstGeom prst="rect">
              <a:avLst/>
            </a:prstGeom>
          </p:spPr>
        </p:pic>
      </p:grpSp>
      <p:grpSp>
        <p:nvGrpSpPr>
          <p:cNvPr id="4" name="Gruppieren 25"/>
          <p:cNvGrpSpPr/>
          <p:nvPr/>
        </p:nvGrpSpPr>
        <p:grpSpPr>
          <a:xfrm>
            <a:off x="611561" y="3068960"/>
            <a:ext cx="4752528" cy="3528392"/>
            <a:chOff x="4067944" y="1268760"/>
            <a:chExt cx="4824537" cy="3528392"/>
          </a:xfrm>
        </p:grpSpPr>
        <p:grpSp>
          <p:nvGrpSpPr>
            <p:cNvPr id="5" name="Gruppieren 21"/>
            <p:cNvGrpSpPr/>
            <p:nvPr/>
          </p:nvGrpSpPr>
          <p:grpSpPr>
            <a:xfrm>
              <a:off x="4067944" y="1268760"/>
              <a:ext cx="4824536" cy="3528392"/>
              <a:chOff x="3995936" y="3573016"/>
              <a:chExt cx="4824536" cy="352839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Eine Ecke des Rechtecks abrunden 21"/>
              <p:cNvSpPr/>
              <p:nvPr/>
            </p:nvSpPr>
            <p:spPr>
              <a:xfrm>
                <a:off x="3995936" y="3573016"/>
                <a:ext cx="4824536" cy="3528392"/>
              </a:xfrm>
              <a:prstGeom prst="round1Rect">
                <a:avLst>
                  <a:gd name="adj" fmla="val 5516"/>
                </a:avLst>
              </a:prstGeom>
              <a:gradFill flip="none" rotWithShape="1">
                <a:gsLst>
                  <a:gs pos="29000">
                    <a:schemeClr val="bg1"/>
                  </a:gs>
                  <a:gs pos="5800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 scaled="1"/>
                <a:tileRect/>
              </a:gradFill>
              <a:ln w="6350" cmpd="sng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 smtClean="0">
                  <a:solidFill>
                    <a:schemeClr val="tx1"/>
                  </a:solidFill>
                  <a:latin typeface="Futura Bk BT" pitchFamily="34" charset="0"/>
                </a:endParaRPr>
              </a:p>
              <a:p>
                <a:pPr algn="ctr"/>
                <a:endParaRPr lang="de-DE" dirty="0" smtClean="0">
                  <a:solidFill>
                    <a:schemeClr val="tx1"/>
                  </a:solidFill>
                  <a:latin typeface="Futura Bk BT" pitchFamily="34" charset="0"/>
                </a:endParaRPr>
              </a:p>
            </p:txBody>
          </p:sp>
          <p:sp>
            <p:nvSpPr>
              <p:cNvPr id="25" name="Eine Ecke des Rechtecks abrunden 24"/>
              <p:cNvSpPr/>
              <p:nvPr/>
            </p:nvSpPr>
            <p:spPr>
              <a:xfrm>
                <a:off x="3995936" y="3573016"/>
                <a:ext cx="4824536" cy="288032"/>
              </a:xfrm>
              <a:prstGeom prst="round1Rect">
                <a:avLst>
                  <a:gd name="adj" fmla="val 35025"/>
                </a:avLst>
              </a:prstGeom>
              <a:gradFill flip="none" rotWithShape="1">
                <a:gsLst>
                  <a:gs pos="0">
                    <a:schemeClr val="bg1"/>
                  </a:gs>
                  <a:gs pos="8000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 scaled="1"/>
                <a:tileRect/>
              </a:gradFill>
              <a:ln w="6350" cmpd="sng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600" b="1" dirty="0" smtClean="0">
                    <a:solidFill>
                      <a:schemeClr val="tx1"/>
                    </a:solidFill>
                    <a:effectLst>
                      <a:reflection blurRad="6350" stA="55000" endA="300" endPos="45500" dir="5400000" sy="-100000" algn="bl" rotWithShape="0"/>
                    </a:effectLst>
                    <a:latin typeface="+mj-lt"/>
                  </a:rPr>
                  <a:t>Spot-Size </a:t>
                </a:r>
                <a:r>
                  <a:rPr lang="de-DE" sz="1600" b="1" dirty="0" err="1" smtClean="0">
                    <a:solidFill>
                      <a:schemeClr val="tx1"/>
                    </a:solidFill>
                    <a:effectLst>
                      <a:reflection blurRad="6350" stA="55000" endA="300" endPos="45500" dir="5400000" sy="-100000" algn="bl" rotWithShape="0"/>
                    </a:effectLst>
                    <a:latin typeface="+mj-lt"/>
                  </a:rPr>
                  <a:t>to</a:t>
                </a:r>
                <a:r>
                  <a:rPr lang="de-DE" sz="1600" b="1" dirty="0" smtClean="0">
                    <a:solidFill>
                      <a:schemeClr val="tx1"/>
                    </a:solidFill>
                    <a:effectLst>
                      <a:reflection blurRad="6350" stA="55000" endA="300" endPos="45500" dir="5400000" sy="-100000" algn="bl" rotWithShape="0"/>
                    </a:effectLst>
                    <a:latin typeface="+mj-lt"/>
                  </a:rPr>
                  <a:t> SNR </a:t>
                </a:r>
                <a:r>
                  <a:rPr lang="de-DE" sz="1600" b="1" dirty="0" err="1" smtClean="0">
                    <a:solidFill>
                      <a:schemeClr val="tx1"/>
                    </a:solidFill>
                    <a:effectLst>
                      <a:reflection blurRad="6350" stA="55000" endA="300" endPos="45500" dir="5400000" sy="-100000" algn="bl" rotWithShape="0"/>
                    </a:effectLst>
                    <a:latin typeface="+mj-lt"/>
                  </a:rPr>
                  <a:t>relation</a:t>
                </a:r>
                <a:endParaRPr lang="de-DE" sz="1600" b="1" dirty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endParaRPr>
              </a:p>
            </p:txBody>
          </p:sp>
        </p:grpSp>
        <p:pic>
          <p:nvPicPr>
            <p:cNvPr id="13" name="Grafik 12" descr="Diagramm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6000" contrast="-26000"/>
            </a:blip>
            <a:stretch>
              <a:fillRect/>
            </a:stretch>
          </p:blipFill>
          <p:spPr>
            <a:xfrm>
              <a:off x="4067945" y="1628800"/>
              <a:ext cx="4824536" cy="309634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42"/>
          <p:cNvGrpSpPr/>
          <p:nvPr/>
        </p:nvGrpSpPr>
        <p:grpSpPr>
          <a:xfrm>
            <a:off x="3995936" y="980728"/>
            <a:ext cx="4825427" cy="2415203"/>
            <a:chOff x="-180527" y="1412776"/>
            <a:chExt cx="4825427" cy="2415203"/>
          </a:xfrm>
        </p:grpSpPr>
        <p:pic>
          <p:nvPicPr>
            <p:cNvPr id="41" name="Grafik 40" descr="Laser_12-5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80527" y="1412776"/>
              <a:ext cx="4825427" cy="2415203"/>
            </a:xfrm>
            <a:prstGeom prst="rect">
              <a:avLst/>
            </a:prstGeom>
          </p:spPr>
        </p:pic>
        <p:sp>
          <p:nvSpPr>
            <p:cNvPr id="42" name="Textfeld 41"/>
            <p:cNvSpPr txBox="1"/>
            <p:nvPr/>
          </p:nvSpPr>
          <p:spPr>
            <a:xfrm>
              <a:off x="2699792" y="2204864"/>
              <a:ext cx="1570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de-DE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utura Hv BT" pitchFamily="34" charset="0"/>
                </a:rPr>
                <a:t>12,5 µm</a:t>
              </a:r>
              <a:endParaRPr lang="de-DE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utura Hv BT" pitchFamily="34" charset="0"/>
              </a:endParaRPr>
            </a:p>
          </p:txBody>
        </p:sp>
      </p:grpSp>
      <p:grpSp>
        <p:nvGrpSpPr>
          <p:cNvPr id="3" name="Gruppieren 21"/>
          <p:cNvGrpSpPr/>
          <p:nvPr/>
        </p:nvGrpSpPr>
        <p:grpSpPr>
          <a:xfrm>
            <a:off x="3995936" y="3573016"/>
            <a:ext cx="4824536" cy="2880320"/>
            <a:chOff x="3995936" y="3573016"/>
            <a:chExt cx="4824536" cy="28803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Eine Ecke des Rechtecks abrunden 12"/>
            <p:cNvSpPr/>
            <p:nvPr/>
          </p:nvSpPr>
          <p:spPr>
            <a:xfrm>
              <a:off x="3995936" y="3573016"/>
              <a:ext cx="4824536" cy="2880320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Best </a:t>
              </a:r>
              <a:r>
                <a:rPr lang="de-DE" dirty="0" err="1" smtClean="0">
                  <a:solidFill>
                    <a:schemeClr val="tx1"/>
                  </a:solidFill>
                </a:rPr>
                <a:t>match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high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resolution</a:t>
              </a:r>
              <a:r>
                <a:rPr lang="de-DE" dirty="0" smtClean="0">
                  <a:solidFill>
                    <a:schemeClr val="tx1"/>
                  </a:solidFill>
                </a:rPr>
                <a:t> Imaging Plates</a:t>
              </a: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Perfectly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suited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weld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seam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inspection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 Best </a:t>
              </a:r>
              <a:r>
                <a:rPr lang="de-DE" dirty="0" err="1" smtClean="0">
                  <a:solidFill>
                    <a:schemeClr val="tx1"/>
                  </a:solidFill>
                </a:rPr>
                <a:t>choice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aerospace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application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err="1" smtClean="0">
                  <a:solidFill>
                    <a:schemeClr val="tx1"/>
                  </a:solidFill>
                </a:rPr>
                <a:t>Better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results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than</a:t>
              </a:r>
              <a:r>
                <a:rPr lang="de-DE" dirty="0" smtClean="0">
                  <a:solidFill>
                    <a:schemeClr val="tx1"/>
                  </a:solidFill>
                </a:rPr>
                <a:t> film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thin</a:t>
              </a:r>
              <a:r>
                <a:rPr lang="de-DE" dirty="0" smtClean="0">
                  <a:solidFill>
                    <a:schemeClr val="tx1"/>
                  </a:solidFill>
                </a:rPr>
                <a:t> material</a:t>
              </a: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High </a:t>
              </a:r>
              <a:r>
                <a:rPr lang="de-DE" dirty="0" err="1" smtClean="0">
                  <a:solidFill>
                    <a:schemeClr val="tx1"/>
                  </a:solidFill>
                </a:rPr>
                <a:t>normalized</a:t>
              </a:r>
              <a:r>
                <a:rPr lang="de-DE" dirty="0" smtClean="0">
                  <a:solidFill>
                    <a:schemeClr val="tx1"/>
                  </a:solidFill>
                </a:rPr>
                <a:t> SNR due </a:t>
              </a:r>
              <a:r>
                <a:rPr lang="de-DE" dirty="0" err="1" smtClean="0">
                  <a:solidFill>
                    <a:schemeClr val="tx1"/>
                  </a:solidFill>
                </a:rPr>
                <a:t>to</a:t>
              </a:r>
              <a:r>
                <a:rPr lang="de-DE" dirty="0" smtClean="0">
                  <a:solidFill>
                    <a:schemeClr val="tx1"/>
                  </a:solidFill>
                </a:rPr>
                <a:t> 40 µm BSR</a:t>
              </a: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endParaRPr lang="de-DE" dirty="0">
                <a:solidFill>
                  <a:schemeClr val="tx1"/>
                </a:solidFill>
                <a:latin typeface="Futura Bk BT" pitchFamily="34" charset="0"/>
              </a:endParaRPr>
            </a:p>
          </p:txBody>
        </p:sp>
        <p:sp>
          <p:nvSpPr>
            <p:cNvPr id="14" name="Eine Ecke des Rechtecks abrunden 13"/>
            <p:cNvSpPr/>
            <p:nvPr/>
          </p:nvSpPr>
          <p:spPr>
            <a:xfrm>
              <a:off x="3995936" y="3573016"/>
              <a:ext cx="4824536" cy="288032"/>
            </a:xfrm>
            <a:prstGeom prst="round1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Benefit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of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a 12,5 µm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focal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spot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grpSp>
        <p:nvGrpSpPr>
          <p:cNvPr id="4" name="Gruppieren 20"/>
          <p:cNvGrpSpPr/>
          <p:nvPr/>
        </p:nvGrpSpPr>
        <p:grpSpPr>
          <a:xfrm>
            <a:off x="539552" y="3573016"/>
            <a:ext cx="3312368" cy="1444837"/>
            <a:chOff x="539552" y="3568338"/>
            <a:chExt cx="3312368" cy="144483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Eine Ecke des Rechtecks abrunden 15"/>
            <p:cNvSpPr/>
            <p:nvPr/>
          </p:nvSpPr>
          <p:spPr>
            <a:xfrm>
              <a:off x="539552" y="3568338"/>
              <a:ext cx="3312368" cy="1444837"/>
            </a:xfrm>
            <a:prstGeom prst="round1Rect">
              <a:avLst>
                <a:gd name="adj" fmla="val 10308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/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Iris </a:t>
              </a:r>
              <a:r>
                <a:rPr lang="de-DE" dirty="0" err="1" smtClean="0">
                  <a:solidFill>
                    <a:schemeClr val="tx1"/>
                  </a:solidFill>
                </a:rPr>
                <a:t>diaphragma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almost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closed</a:t>
              </a:r>
              <a:endParaRPr lang="de-DE" dirty="0" smtClean="0">
                <a:solidFill>
                  <a:schemeClr val="tx1"/>
                </a:solidFill>
              </a:endParaRPr>
            </a:p>
          </p:txBody>
        </p:sp>
        <p:sp>
          <p:nvSpPr>
            <p:cNvPr id="17" name="Eine Ecke des Rechtecks abrunden 16"/>
            <p:cNvSpPr/>
            <p:nvPr/>
          </p:nvSpPr>
          <p:spPr>
            <a:xfrm>
              <a:off x="542755" y="3568339"/>
              <a:ext cx="3302545" cy="296295"/>
            </a:xfrm>
            <a:prstGeom prst="round1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Technique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grpSp>
        <p:nvGrpSpPr>
          <p:cNvPr id="5" name="Gruppierung 1"/>
          <p:cNvGrpSpPr/>
          <p:nvPr/>
        </p:nvGrpSpPr>
        <p:grpSpPr>
          <a:xfrm>
            <a:off x="467544" y="1628800"/>
            <a:ext cx="3456384" cy="931868"/>
            <a:chOff x="179512" y="4869160"/>
            <a:chExt cx="3456384" cy="931868"/>
          </a:xfrm>
        </p:grpSpPr>
        <p:pic>
          <p:nvPicPr>
            <p:cNvPr id="23" name="Grafik 22" descr="Button_TreFoc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2" y="4869160"/>
              <a:ext cx="864096" cy="864096"/>
            </a:xfrm>
            <a:prstGeom prst="rect">
              <a:avLst/>
            </a:prstGeom>
          </p:spPr>
        </p:pic>
        <p:pic>
          <p:nvPicPr>
            <p:cNvPr id="24" name="Grafik 23" descr="TreFoc_Logo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3608" y="5013176"/>
              <a:ext cx="2592288" cy="787852"/>
            </a:xfrm>
            <a:prstGeom prst="rect">
              <a:avLst/>
            </a:prstGeom>
          </p:spPr>
        </p:pic>
      </p:grpSp>
      <p:sp>
        <p:nvSpPr>
          <p:cNvPr id="18" name="Rechteck 17"/>
          <p:cNvSpPr/>
          <p:nvPr/>
        </p:nvSpPr>
        <p:spPr>
          <a:xfrm>
            <a:off x="489489" y="476672"/>
            <a:ext cx="3166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Iris </a:t>
            </a:r>
            <a:r>
              <a:rPr lang="de-DE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set</a:t>
            </a:r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 </a:t>
            </a:r>
            <a:r>
              <a:rPr lang="de-DE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to</a:t>
            </a:r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 12,5µm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24"/>
          <p:cNvGrpSpPr/>
          <p:nvPr/>
        </p:nvGrpSpPr>
        <p:grpSpPr>
          <a:xfrm>
            <a:off x="539552" y="3573016"/>
            <a:ext cx="3312368" cy="1444837"/>
            <a:chOff x="539552" y="3568338"/>
            <a:chExt cx="3312368" cy="144483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Eine Ecke des Rechtecks abrunden 15"/>
            <p:cNvSpPr/>
            <p:nvPr/>
          </p:nvSpPr>
          <p:spPr>
            <a:xfrm>
              <a:off x="539552" y="3568338"/>
              <a:ext cx="3312368" cy="1444837"/>
            </a:xfrm>
            <a:prstGeom prst="round1Rect">
              <a:avLst>
                <a:gd name="adj" fmla="val 10308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/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Iris </a:t>
              </a:r>
              <a:r>
                <a:rPr lang="de-DE" dirty="0" err="1" smtClean="0">
                  <a:solidFill>
                    <a:schemeClr val="tx1"/>
                  </a:solidFill>
                </a:rPr>
                <a:t>diaphragma</a:t>
              </a:r>
              <a:r>
                <a:rPr lang="de-DE" dirty="0" smtClean="0">
                  <a:solidFill>
                    <a:schemeClr val="tx1"/>
                  </a:solidFill>
                </a:rPr>
                <a:t> half open</a:t>
              </a:r>
            </a:p>
          </p:txBody>
        </p:sp>
        <p:sp>
          <p:nvSpPr>
            <p:cNvPr id="17" name="Eine Ecke des Rechtecks abrunden 16"/>
            <p:cNvSpPr/>
            <p:nvPr/>
          </p:nvSpPr>
          <p:spPr>
            <a:xfrm>
              <a:off x="542755" y="3568339"/>
              <a:ext cx="3302545" cy="296295"/>
            </a:xfrm>
            <a:prstGeom prst="round1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Technique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pic>
        <p:nvPicPr>
          <p:cNvPr id="20" name="Grafik 19" descr="Laser_2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980728"/>
            <a:ext cx="4824536" cy="2414757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6991394" y="1674930"/>
            <a:ext cx="1570741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de-DE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utura Hv BT" pitchFamily="34" charset="0"/>
              </a:rPr>
              <a:t>25 µm</a:t>
            </a:r>
            <a:endParaRPr lang="de-DE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utura Hv BT" pitchFamily="34" charset="0"/>
            </a:endParaRPr>
          </a:p>
        </p:txBody>
      </p:sp>
      <p:grpSp>
        <p:nvGrpSpPr>
          <p:cNvPr id="3" name="Gruppieren 25"/>
          <p:cNvGrpSpPr/>
          <p:nvPr/>
        </p:nvGrpSpPr>
        <p:grpSpPr>
          <a:xfrm>
            <a:off x="3995936" y="3573016"/>
            <a:ext cx="4824536" cy="2880320"/>
            <a:chOff x="3995936" y="3573016"/>
            <a:chExt cx="4824536" cy="28803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Eine Ecke des Rechtecks abrunden 22"/>
            <p:cNvSpPr/>
            <p:nvPr/>
          </p:nvSpPr>
          <p:spPr>
            <a:xfrm>
              <a:off x="3995936" y="3573016"/>
              <a:ext cx="4824536" cy="2880320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Enhanced SNR</a:t>
              </a: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Best </a:t>
              </a:r>
              <a:r>
                <a:rPr lang="de-DE" dirty="0" err="1" smtClean="0">
                  <a:solidFill>
                    <a:schemeClr val="tx1"/>
                  </a:solidFill>
                </a:rPr>
                <a:t>match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„high </a:t>
              </a:r>
              <a:r>
                <a:rPr lang="de-DE" dirty="0" err="1" smtClean="0">
                  <a:solidFill>
                    <a:schemeClr val="tx1"/>
                  </a:solidFill>
                </a:rPr>
                <a:t>res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white</a:t>
              </a:r>
              <a:r>
                <a:rPr lang="de-DE" dirty="0" smtClean="0">
                  <a:solidFill>
                    <a:schemeClr val="tx1"/>
                  </a:solidFill>
                </a:rPr>
                <a:t>“ Imaging Plates</a:t>
              </a: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Perfectly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suited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cast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inspection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 Best </a:t>
              </a:r>
              <a:r>
                <a:rPr lang="de-DE" dirty="0" err="1" smtClean="0">
                  <a:solidFill>
                    <a:schemeClr val="tx1"/>
                  </a:solidFill>
                </a:rPr>
                <a:t>choice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weld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inspection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with</a:t>
              </a:r>
              <a:r>
                <a:rPr lang="de-DE" dirty="0" smtClean="0">
                  <a:solidFill>
                    <a:schemeClr val="tx1"/>
                  </a:solidFill>
                </a:rPr>
                <a:t> Isotopes</a:t>
              </a:r>
            </a:p>
            <a:p>
              <a:pPr algn="ctr"/>
              <a:r>
                <a:rPr lang="de-DE" dirty="0" err="1" smtClean="0">
                  <a:solidFill>
                    <a:schemeClr val="tx1"/>
                  </a:solidFill>
                </a:rPr>
                <a:t>Relatively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small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file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size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err="1" smtClean="0">
                  <a:solidFill>
                    <a:schemeClr val="tx1"/>
                  </a:solidFill>
                </a:rPr>
                <a:t>Relatively</a:t>
              </a:r>
              <a:r>
                <a:rPr lang="de-DE" dirty="0" smtClean="0">
                  <a:solidFill>
                    <a:schemeClr val="tx1"/>
                  </a:solidFill>
                </a:rPr>
                <a:t> fast </a:t>
              </a:r>
              <a:r>
                <a:rPr lang="de-DE" dirty="0" err="1" smtClean="0">
                  <a:solidFill>
                    <a:schemeClr val="tx1"/>
                  </a:solidFill>
                </a:rPr>
                <a:t>scanning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process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</p:txBody>
        </p:sp>
        <p:sp>
          <p:nvSpPr>
            <p:cNvPr id="24" name="Eine Ecke des Rechtecks abrunden 23"/>
            <p:cNvSpPr/>
            <p:nvPr/>
          </p:nvSpPr>
          <p:spPr>
            <a:xfrm>
              <a:off x="3995936" y="3573016"/>
              <a:ext cx="4824536" cy="288032"/>
            </a:xfrm>
            <a:prstGeom prst="round1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Benefit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of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a 25 µm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focal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spot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grpSp>
        <p:nvGrpSpPr>
          <p:cNvPr id="4" name="Gruppierung 1"/>
          <p:cNvGrpSpPr/>
          <p:nvPr/>
        </p:nvGrpSpPr>
        <p:grpSpPr>
          <a:xfrm>
            <a:off x="467544" y="1628800"/>
            <a:ext cx="3456384" cy="931868"/>
            <a:chOff x="179512" y="4869160"/>
            <a:chExt cx="3456384" cy="931868"/>
          </a:xfrm>
        </p:grpSpPr>
        <p:pic>
          <p:nvPicPr>
            <p:cNvPr id="18" name="Grafik 17" descr="Button_TreFoc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2" y="4869160"/>
              <a:ext cx="864096" cy="864096"/>
            </a:xfrm>
            <a:prstGeom prst="rect">
              <a:avLst/>
            </a:prstGeom>
          </p:spPr>
        </p:pic>
        <p:pic>
          <p:nvPicPr>
            <p:cNvPr id="19" name="Grafik 18" descr="TreFoc_Logo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3608" y="5013176"/>
              <a:ext cx="2592288" cy="787852"/>
            </a:xfrm>
            <a:prstGeom prst="rect">
              <a:avLst/>
            </a:prstGeom>
          </p:spPr>
        </p:pic>
      </p:grpSp>
      <p:sp>
        <p:nvSpPr>
          <p:cNvPr id="22" name="Rechteck 21"/>
          <p:cNvSpPr/>
          <p:nvPr/>
        </p:nvSpPr>
        <p:spPr>
          <a:xfrm>
            <a:off x="489489" y="476672"/>
            <a:ext cx="28360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Iris </a:t>
            </a:r>
            <a:r>
              <a:rPr lang="de-DE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set</a:t>
            </a:r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 </a:t>
            </a:r>
            <a:r>
              <a:rPr lang="de-DE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to</a:t>
            </a:r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 25µm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8"/>
          <p:cNvGrpSpPr/>
          <p:nvPr/>
        </p:nvGrpSpPr>
        <p:grpSpPr>
          <a:xfrm>
            <a:off x="539552" y="3573016"/>
            <a:ext cx="3312368" cy="1444837"/>
            <a:chOff x="539552" y="3568338"/>
            <a:chExt cx="3312368" cy="144483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Eine Ecke des Rechtecks abrunden 15"/>
            <p:cNvSpPr/>
            <p:nvPr/>
          </p:nvSpPr>
          <p:spPr>
            <a:xfrm>
              <a:off x="539552" y="3568338"/>
              <a:ext cx="3312368" cy="1444837"/>
            </a:xfrm>
            <a:prstGeom prst="round1Rect">
              <a:avLst>
                <a:gd name="adj" fmla="val 10308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/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Iris </a:t>
              </a:r>
              <a:r>
                <a:rPr lang="de-DE" dirty="0" err="1" smtClean="0">
                  <a:solidFill>
                    <a:schemeClr val="tx1"/>
                  </a:solidFill>
                </a:rPr>
                <a:t>diaphragma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fully</a:t>
              </a:r>
              <a:r>
                <a:rPr lang="de-DE" dirty="0" smtClean="0">
                  <a:solidFill>
                    <a:schemeClr val="tx1"/>
                  </a:solidFill>
                </a:rPr>
                <a:t> open</a:t>
              </a:r>
            </a:p>
          </p:txBody>
        </p:sp>
        <p:sp>
          <p:nvSpPr>
            <p:cNvPr id="17" name="Eine Ecke des Rechtecks abrunden 16"/>
            <p:cNvSpPr/>
            <p:nvPr/>
          </p:nvSpPr>
          <p:spPr>
            <a:xfrm>
              <a:off x="542755" y="3568339"/>
              <a:ext cx="3302545" cy="296295"/>
            </a:xfrm>
            <a:prstGeom prst="round1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Technique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grpSp>
        <p:nvGrpSpPr>
          <p:cNvPr id="3" name="Gruppieren 21"/>
          <p:cNvGrpSpPr/>
          <p:nvPr/>
        </p:nvGrpSpPr>
        <p:grpSpPr>
          <a:xfrm>
            <a:off x="3995936" y="3573016"/>
            <a:ext cx="4824536" cy="2880320"/>
            <a:chOff x="3995936" y="3573016"/>
            <a:chExt cx="4824536" cy="28803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Eine Ecke des Rechtecks abrunden 22"/>
            <p:cNvSpPr/>
            <p:nvPr/>
          </p:nvSpPr>
          <p:spPr>
            <a:xfrm>
              <a:off x="3995936" y="3573016"/>
              <a:ext cx="4824536" cy="2880320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Ideal SNR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low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res</a:t>
              </a:r>
              <a:r>
                <a:rPr lang="de-DE" dirty="0" smtClean="0">
                  <a:solidFill>
                    <a:schemeClr val="tx1"/>
                  </a:solidFill>
                </a:rPr>
                <a:t>. </a:t>
              </a:r>
              <a:r>
                <a:rPr lang="de-DE" dirty="0" err="1" smtClean="0">
                  <a:solidFill>
                    <a:schemeClr val="tx1"/>
                  </a:solidFill>
                </a:rPr>
                <a:t>Application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Best </a:t>
              </a:r>
              <a:r>
                <a:rPr lang="de-DE" dirty="0" err="1" smtClean="0">
                  <a:solidFill>
                    <a:schemeClr val="tx1"/>
                  </a:solidFill>
                </a:rPr>
                <a:t>match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fast (</a:t>
              </a:r>
              <a:r>
                <a:rPr lang="de-DE" dirty="0" err="1" smtClean="0">
                  <a:solidFill>
                    <a:schemeClr val="tx1"/>
                  </a:solidFill>
                </a:rPr>
                <a:t>white</a:t>
              </a:r>
              <a:r>
                <a:rPr lang="de-DE" dirty="0" smtClean="0">
                  <a:solidFill>
                    <a:schemeClr val="tx1"/>
                  </a:solidFill>
                </a:rPr>
                <a:t>) Imaging Plates</a:t>
              </a: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Perfectly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suited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CUI</a:t>
              </a: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 Best </a:t>
              </a:r>
              <a:r>
                <a:rPr lang="de-DE" dirty="0" err="1" smtClean="0">
                  <a:solidFill>
                    <a:schemeClr val="tx1"/>
                  </a:solidFill>
                </a:rPr>
                <a:t>choice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most</a:t>
              </a:r>
              <a:r>
                <a:rPr lang="de-DE" dirty="0" smtClean="0">
                  <a:solidFill>
                    <a:schemeClr val="tx1"/>
                  </a:solidFill>
                </a:rPr>
                <a:t> Isotope </a:t>
              </a:r>
              <a:r>
                <a:rPr lang="de-DE" dirty="0" err="1" smtClean="0">
                  <a:solidFill>
                    <a:schemeClr val="tx1"/>
                  </a:solidFill>
                </a:rPr>
                <a:t>work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Small </a:t>
              </a:r>
              <a:r>
                <a:rPr lang="de-DE" dirty="0" err="1" smtClean="0">
                  <a:solidFill>
                    <a:schemeClr val="tx1"/>
                  </a:solidFill>
                </a:rPr>
                <a:t>file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size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Fast </a:t>
              </a:r>
              <a:r>
                <a:rPr lang="de-DE" dirty="0" err="1" smtClean="0">
                  <a:solidFill>
                    <a:schemeClr val="tx1"/>
                  </a:solidFill>
                </a:rPr>
                <a:t>scanning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process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Shorter </a:t>
              </a:r>
              <a:r>
                <a:rPr lang="de-DE" dirty="0" err="1" smtClean="0">
                  <a:solidFill>
                    <a:schemeClr val="tx1"/>
                  </a:solidFill>
                </a:rPr>
                <a:t>exposure</a:t>
              </a:r>
              <a:r>
                <a:rPr lang="de-DE" dirty="0" smtClean="0">
                  <a:solidFill>
                    <a:schemeClr val="tx1"/>
                  </a:solidFill>
                </a:rPr>
                <a:t> time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</p:txBody>
        </p:sp>
        <p:sp>
          <p:nvSpPr>
            <p:cNvPr id="24" name="Eine Ecke des Rechtecks abrunden 23"/>
            <p:cNvSpPr/>
            <p:nvPr/>
          </p:nvSpPr>
          <p:spPr>
            <a:xfrm>
              <a:off x="3995936" y="3573016"/>
              <a:ext cx="4824536" cy="288032"/>
            </a:xfrm>
            <a:prstGeom prst="round1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Benefit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of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a 50 µm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focal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spot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  <p:grpSp>
        <p:nvGrpSpPr>
          <p:cNvPr id="4" name="Gruppieren 13"/>
          <p:cNvGrpSpPr/>
          <p:nvPr/>
        </p:nvGrpSpPr>
        <p:grpSpPr>
          <a:xfrm>
            <a:off x="3862553" y="980728"/>
            <a:ext cx="4885911" cy="2478464"/>
            <a:chOff x="3851920" y="1340768"/>
            <a:chExt cx="4968552" cy="2486840"/>
          </a:xfrm>
        </p:grpSpPr>
        <p:pic>
          <p:nvPicPr>
            <p:cNvPr id="15" name="Grafik 14" descr="Laser_50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1920" y="1340768"/>
              <a:ext cx="4968552" cy="2486840"/>
            </a:xfrm>
            <a:prstGeom prst="rect">
              <a:avLst/>
            </a:prstGeom>
          </p:spPr>
        </p:pic>
        <p:sp>
          <p:nvSpPr>
            <p:cNvPr id="18" name="Textfeld 17"/>
            <p:cNvSpPr txBox="1"/>
            <p:nvPr/>
          </p:nvSpPr>
          <p:spPr>
            <a:xfrm>
              <a:off x="7020272" y="1916832"/>
              <a:ext cx="1570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de-DE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utura Hv BT" pitchFamily="34" charset="0"/>
                </a:rPr>
                <a:t>50 µm</a:t>
              </a:r>
              <a:endParaRPr lang="de-DE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utura Hv BT" pitchFamily="34" charset="0"/>
              </a:endParaRPr>
            </a:p>
          </p:txBody>
        </p:sp>
      </p:grpSp>
      <p:grpSp>
        <p:nvGrpSpPr>
          <p:cNvPr id="5" name="Gruppierung 1"/>
          <p:cNvGrpSpPr/>
          <p:nvPr/>
        </p:nvGrpSpPr>
        <p:grpSpPr>
          <a:xfrm>
            <a:off x="467544" y="1628800"/>
            <a:ext cx="3456384" cy="931868"/>
            <a:chOff x="179512" y="4869160"/>
            <a:chExt cx="3456384" cy="931868"/>
          </a:xfrm>
        </p:grpSpPr>
        <p:pic>
          <p:nvPicPr>
            <p:cNvPr id="26" name="Grafik 25" descr="Button_TreFoc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2" y="4869160"/>
              <a:ext cx="864096" cy="864096"/>
            </a:xfrm>
            <a:prstGeom prst="rect">
              <a:avLst/>
            </a:prstGeom>
          </p:spPr>
        </p:pic>
        <p:pic>
          <p:nvPicPr>
            <p:cNvPr id="27" name="Grafik 26" descr="TreFoc_Logo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3608" y="5013176"/>
              <a:ext cx="2592288" cy="787852"/>
            </a:xfrm>
            <a:prstGeom prst="rect">
              <a:avLst/>
            </a:prstGeom>
          </p:spPr>
        </p:pic>
      </p:grpSp>
      <p:sp>
        <p:nvSpPr>
          <p:cNvPr id="20" name="Rechteck 19"/>
          <p:cNvSpPr/>
          <p:nvPr/>
        </p:nvSpPr>
        <p:spPr>
          <a:xfrm>
            <a:off x="489489" y="476672"/>
            <a:ext cx="28360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Iris </a:t>
            </a:r>
            <a:r>
              <a:rPr lang="de-DE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set</a:t>
            </a:r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 </a:t>
            </a:r>
            <a:r>
              <a:rPr lang="de-DE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to</a:t>
            </a:r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utura Hv BT" pitchFamily="34" charset="0"/>
              </a:rPr>
              <a:t> 50µm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TreFoc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32656"/>
            <a:ext cx="2016224" cy="612774"/>
          </a:xfrm>
          <a:prstGeom prst="rect">
            <a:avLst/>
          </a:prstGeom>
        </p:spPr>
      </p:pic>
      <p:sp>
        <p:nvSpPr>
          <p:cNvPr id="50" name="Rechteck 49"/>
          <p:cNvSpPr/>
          <p:nvPr/>
        </p:nvSpPr>
        <p:spPr>
          <a:xfrm>
            <a:off x="3131840" y="476672"/>
            <a:ext cx="30230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Unique Technology</a:t>
            </a:r>
          </a:p>
        </p:txBody>
      </p:sp>
      <p:grpSp>
        <p:nvGrpSpPr>
          <p:cNvPr id="2" name="Gruppieren 21"/>
          <p:cNvGrpSpPr/>
          <p:nvPr/>
        </p:nvGrpSpPr>
        <p:grpSpPr>
          <a:xfrm>
            <a:off x="611560" y="2132856"/>
            <a:ext cx="7992888" cy="2520280"/>
            <a:chOff x="3995936" y="3573016"/>
            <a:chExt cx="7992888" cy="25202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Eine Ecke des Rechtecks abrunden 22"/>
            <p:cNvSpPr/>
            <p:nvPr/>
          </p:nvSpPr>
          <p:spPr>
            <a:xfrm>
              <a:off x="3995936" y="3573016"/>
              <a:ext cx="7992888" cy="2520280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Three</a:t>
              </a:r>
              <a:r>
                <a:rPr lang="de-DE" dirty="0" smtClean="0">
                  <a:solidFill>
                    <a:schemeClr val="tx1"/>
                  </a:solidFill>
                </a:rPr>
                <a:t> different „</a:t>
              </a:r>
              <a:r>
                <a:rPr lang="de-DE" dirty="0" err="1" smtClean="0">
                  <a:solidFill>
                    <a:schemeClr val="tx1"/>
                  </a:solidFill>
                </a:rPr>
                <a:t>devices</a:t>
              </a:r>
              <a:r>
                <a:rPr lang="de-DE" dirty="0" smtClean="0">
                  <a:solidFill>
                    <a:schemeClr val="tx1"/>
                  </a:solidFill>
                </a:rPr>
                <a:t>“ in </a:t>
              </a:r>
              <a:r>
                <a:rPr lang="de-DE" dirty="0" err="1" smtClean="0">
                  <a:solidFill>
                    <a:schemeClr val="tx1"/>
                  </a:solidFill>
                </a:rPr>
                <a:t>one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scanner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High </a:t>
              </a:r>
              <a:r>
                <a:rPr lang="de-DE" dirty="0" err="1" smtClean="0">
                  <a:solidFill>
                    <a:schemeClr val="tx1"/>
                  </a:solidFill>
                </a:rPr>
                <a:t>normalized</a:t>
              </a:r>
              <a:r>
                <a:rPr lang="de-DE" dirty="0" smtClean="0">
                  <a:solidFill>
                    <a:schemeClr val="tx1"/>
                  </a:solidFill>
                </a:rPr>
                <a:t> SNR </a:t>
              </a:r>
              <a:r>
                <a:rPr lang="de-DE" dirty="0" err="1" smtClean="0">
                  <a:solidFill>
                    <a:schemeClr val="tx1"/>
                  </a:solidFill>
                </a:rPr>
                <a:t>almost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guaranteed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No</a:t>
              </a:r>
              <a:r>
                <a:rPr lang="de-DE" dirty="0" smtClean="0">
                  <a:solidFill>
                    <a:schemeClr val="tx1"/>
                  </a:solidFill>
                </a:rPr>
                <a:t> matter </a:t>
              </a:r>
              <a:r>
                <a:rPr lang="de-DE" dirty="0" err="1" smtClean="0">
                  <a:solidFill>
                    <a:schemeClr val="tx1"/>
                  </a:solidFill>
                </a:rPr>
                <a:t>what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task</a:t>
              </a:r>
              <a:r>
                <a:rPr lang="de-DE" dirty="0" smtClean="0">
                  <a:solidFill>
                    <a:schemeClr val="tx1"/>
                  </a:solidFill>
                </a:rPr>
                <a:t> – </a:t>
              </a:r>
              <a:r>
                <a:rPr lang="de-DE" dirty="0" err="1" smtClean="0">
                  <a:solidFill>
                    <a:schemeClr val="tx1"/>
                  </a:solidFill>
                </a:rPr>
                <a:t>always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the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perfect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match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Perfectly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matched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different IPs (High Res, General </a:t>
              </a:r>
              <a:r>
                <a:rPr lang="de-DE" dirty="0" err="1" smtClean="0">
                  <a:solidFill>
                    <a:schemeClr val="tx1"/>
                  </a:solidFill>
                </a:rPr>
                <a:t>and</a:t>
              </a:r>
              <a:r>
                <a:rPr lang="de-DE" dirty="0" smtClean="0">
                  <a:solidFill>
                    <a:schemeClr val="tx1"/>
                  </a:solidFill>
                </a:rPr>
                <a:t> Basic)</a:t>
              </a: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Cristal Clear </a:t>
              </a:r>
              <a:r>
                <a:rPr lang="de-DE" dirty="0" err="1" smtClean="0">
                  <a:solidFill>
                    <a:schemeClr val="tx1"/>
                  </a:solidFill>
                </a:rPr>
                <a:t>images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every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application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Reduced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exposure</a:t>
              </a:r>
              <a:r>
                <a:rPr lang="de-DE" dirty="0" smtClean="0">
                  <a:solidFill>
                    <a:schemeClr val="tx1"/>
                  </a:solidFill>
                </a:rPr>
                <a:t> time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Isotope </a:t>
              </a:r>
              <a:r>
                <a:rPr lang="de-DE" dirty="0" err="1" smtClean="0">
                  <a:solidFill>
                    <a:schemeClr val="tx1"/>
                  </a:solidFill>
                </a:rPr>
                <a:t>work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Simplified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operation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especially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for</a:t>
              </a:r>
              <a:r>
                <a:rPr lang="de-DE" dirty="0" smtClean="0">
                  <a:solidFill>
                    <a:schemeClr val="tx1"/>
                  </a:solidFill>
                </a:rPr>
                <a:t> mobile </a:t>
              </a:r>
              <a:r>
                <a:rPr lang="de-DE" dirty="0" err="1" smtClean="0">
                  <a:solidFill>
                    <a:schemeClr val="tx1"/>
                  </a:solidFill>
                </a:rPr>
                <a:t>application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indent="-342900" algn="ctr">
                <a:buFont typeface="Arial" pitchFamily="34" charset="0"/>
                <a:buChar char="•"/>
              </a:pPr>
              <a:r>
                <a:rPr lang="de-DE" dirty="0" err="1" smtClean="0">
                  <a:solidFill>
                    <a:schemeClr val="tx1"/>
                  </a:solidFill>
                </a:rPr>
                <a:t>Very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little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operator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training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needed</a:t>
              </a:r>
              <a:r>
                <a:rPr lang="de-DE" dirty="0" smtClean="0">
                  <a:solidFill>
                    <a:schemeClr val="tx1"/>
                  </a:solidFill>
                </a:rPr>
                <a:t>, </a:t>
              </a:r>
              <a:r>
                <a:rPr lang="de-DE" dirty="0" err="1" smtClean="0">
                  <a:solidFill>
                    <a:schemeClr val="tx1"/>
                  </a:solidFill>
                </a:rPr>
                <a:t>no</a:t>
              </a:r>
              <a:r>
                <a:rPr lang="de-DE" dirty="0" smtClean="0">
                  <a:solidFill>
                    <a:schemeClr val="tx1"/>
                  </a:solidFill>
                </a:rPr>
                <a:t> PC/Software </a:t>
              </a:r>
              <a:r>
                <a:rPr lang="de-DE" dirty="0" err="1" smtClean="0">
                  <a:solidFill>
                    <a:schemeClr val="tx1"/>
                  </a:solidFill>
                </a:rPr>
                <a:t>knowledge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  <a:r>
                <a:rPr lang="de-DE" dirty="0" err="1" smtClean="0">
                  <a:solidFill>
                    <a:schemeClr val="tx1"/>
                  </a:solidFill>
                </a:rPr>
                <a:t>required</a:t>
              </a:r>
              <a:r>
                <a:rPr lang="de-DE" dirty="0" smtClean="0">
                  <a:solidFill>
                    <a:schemeClr val="tx1"/>
                  </a:solidFill>
                </a:rPr>
                <a:t> 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</p:txBody>
        </p:sp>
        <p:sp>
          <p:nvSpPr>
            <p:cNvPr id="24" name="Eine Ecke des Rechtecks abrunden 23"/>
            <p:cNvSpPr/>
            <p:nvPr/>
          </p:nvSpPr>
          <p:spPr>
            <a:xfrm>
              <a:off x="3995936" y="3573016"/>
              <a:ext cx="7992888" cy="288032"/>
            </a:xfrm>
            <a:prstGeom prst="round1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Three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systems</a:t>
              </a:r>
              <a:r>
                <a:rPr lang="de-DE" sz="1600" b="1" dirty="0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 in ONE  -  Technical </a:t>
              </a:r>
              <a:r>
                <a:rPr lang="de-DE" sz="1600" b="1" dirty="0" err="1" smtClean="0">
                  <a:solidFill>
                    <a:schemeClr val="tx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j-lt"/>
                </a:rPr>
                <a:t>advantages</a:t>
              </a:r>
              <a:endParaRPr lang="de-DE" sz="1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TreFoc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574434"/>
            <a:ext cx="1367438" cy="415594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1979712" y="476672"/>
            <a:ext cx="4680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n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action</a:t>
            </a:r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pic>
        <p:nvPicPr>
          <p:cNvPr id="3" name="Clip_TreFoc_+_IP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30983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9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02" y="1988840"/>
            <a:ext cx="792088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483727" y="476672"/>
            <a:ext cx="33963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SNR</a:t>
            </a:r>
            <a:r>
              <a:rPr lang="en-US" sz="2000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measured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omparison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493334" y="1097582"/>
            <a:ext cx="84396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Comparative measurement have shown an improved </a:t>
            </a:r>
            <a:r>
              <a:rPr lang="en-US" sz="2000" dirty="0" err="1" smtClean="0"/>
              <a:t>SNR</a:t>
            </a:r>
            <a:r>
              <a:rPr lang="en-US" sz="1200" baseline="-25000" dirty="0" err="1" smtClean="0"/>
              <a:t>measured</a:t>
            </a:r>
            <a:r>
              <a:rPr lang="en-US" sz="2000" dirty="0" smtClean="0"/>
              <a:t> by 20% in </a:t>
            </a:r>
          </a:p>
          <a:p>
            <a:r>
              <a:rPr lang="en-US" sz="2000" dirty="0"/>
              <a:t>a</a:t>
            </a:r>
            <a:r>
              <a:rPr lang="en-US" sz="2000" dirty="0" smtClean="0"/>
              <a:t>verage for </a:t>
            </a:r>
            <a:r>
              <a:rPr lang="en-US" sz="2000" dirty="0" err="1" smtClean="0"/>
              <a:t>TreFoc</a:t>
            </a:r>
            <a:r>
              <a:rPr lang="en-US" sz="2000" dirty="0" smtClean="0"/>
              <a:t> Technology. This however applies to scans of 25/50µm only.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06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11560" y="476672"/>
            <a:ext cx="3097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The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next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level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in CR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505301" y="2021939"/>
            <a:ext cx="789107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                    helps to make </a:t>
            </a:r>
          </a:p>
          <a:p>
            <a:pPr>
              <a:lnSpc>
                <a:spcPct val="150000"/>
              </a:lnSpc>
            </a:pPr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transition to digital easier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4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Grafik 3" descr="TreFoc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2361067"/>
            <a:ext cx="2592288" cy="7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10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" b="653"/>
          <a:stretch/>
        </p:blipFill>
        <p:spPr>
          <a:xfrm>
            <a:off x="0" y="1028228"/>
            <a:ext cx="9144000" cy="5976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2" y="404664"/>
            <a:ext cx="2772132" cy="2682038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39552" y="3284984"/>
            <a:ext cx="803431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SITUATION:</a:t>
            </a:r>
          </a:p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A crew has prepared for the night shift in</a:t>
            </a:r>
          </a:p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a refinery.</a:t>
            </a:r>
          </a:p>
          <a:p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A white (fast response) Imaging Plate </a:t>
            </a:r>
            <a:b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has been exposed.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08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3096" y="1077713"/>
            <a:ext cx="19558000" cy="795655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483727" y="476672"/>
            <a:ext cx="1879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First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screen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pic>
        <p:nvPicPr>
          <p:cNvPr id="4" name="Grafik 3" descr="Pus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52530">
            <a:off x="3019426" y="3757311"/>
            <a:ext cx="785458" cy="123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7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3096" y="1076400"/>
            <a:ext cx="19558000" cy="795655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3727" y="476672"/>
            <a:ext cx="25356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Optional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screen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pic>
        <p:nvPicPr>
          <p:cNvPr id="4" name="Grafik 3" descr="Push.png"/>
          <p:cNvPicPr>
            <a:picLocks noChangeAspect="1"/>
          </p:cNvPicPr>
          <p:nvPr/>
        </p:nvPicPr>
        <p:blipFill>
          <a:blip r:embed="rId3" cstate="print">
            <a:biLevel thresh="75000"/>
          </a:blip>
          <a:stretch>
            <a:fillRect/>
          </a:stretch>
        </p:blipFill>
        <p:spPr>
          <a:xfrm rot="20552530">
            <a:off x="4647820" y="3446396"/>
            <a:ext cx="785458" cy="123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7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483727" y="476672"/>
            <a:ext cx="25356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Optional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screen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635896" y="254115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2-752-13</a:t>
            </a:r>
            <a:endParaRPr lang="de-DE" b="1" dirty="0"/>
          </a:p>
        </p:txBody>
      </p:sp>
      <p:pic>
        <p:nvPicPr>
          <p:cNvPr id="5" name="Grafik 4" descr="Pus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52530">
            <a:off x="5634617" y="4310491"/>
            <a:ext cx="785458" cy="123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2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399"/>
            <a:ext cx="19558000" cy="795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568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048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41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399"/>
            <a:ext cx="19558000" cy="795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4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88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17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750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399"/>
            <a:ext cx="19558000" cy="795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4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88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17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3727" y="476672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Ready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scan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750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3727" y="476672"/>
            <a:ext cx="25416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Scan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completed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pic>
        <p:nvPicPr>
          <p:cNvPr id="4" name="Grafik 3" descr="Push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165460">
            <a:off x="5846479" y="3497087"/>
            <a:ext cx="785458" cy="123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3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483727" y="476672"/>
            <a:ext cx="24381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Preview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screen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Grafik 5" descr="Pus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52530">
            <a:off x="2938787" y="3230371"/>
            <a:ext cx="785458" cy="123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7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88889E-6 -7.77058E-7 L 0.2302 0.002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1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2302 0.00208 L 0.09635 0.0020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2000" y="1076400"/>
            <a:ext cx="19558000" cy="795655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3727" y="476672"/>
            <a:ext cx="52609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Manipulation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and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save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SD-Card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-274800" y="604456"/>
            <a:ext cx="3277881" cy="3463120"/>
            <a:chOff x="-274800" y="604456"/>
            <a:chExt cx="3277881" cy="3463120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8000" contrast="1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25451">
              <a:off x="-274800" y="604456"/>
              <a:ext cx="2888183" cy="3455778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33470" flipH="1">
              <a:off x="1511953" y="2576449"/>
              <a:ext cx="1017287" cy="1964968"/>
            </a:xfrm>
            <a:prstGeom prst="rect">
              <a:avLst/>
            </a:prstGeom>
          </p:spPr>
        </p:pic>
      </p:grpSp>
      <p:pic>
        <p:nvPicPr>
          <p:cNvPr id="8" name="Grafik 7" descr="Push.png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552530">
            <a:off x="2430762" y="4437756"/>
            <a:ext cx="785458" cy="123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7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34899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Benefit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for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mobile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use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83727" y="1124744"/>
            <a:ext cx="8229176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Equipment</a:t>
            </a:r>
          </a:p>
          <a:p>
            <a:r>
              <a:rPr lang="en-US" sz="2000" dirty="0" smtClean="0"/>
              <a:t>All you need on site is the </a:t>
            </a:r>
            <a:r>
              <a:rPr lang="en-US" sz="2000" dirty="0"/>
              <a:t>S</a:t>
            </a:r>
            <a:r>
              <a:rPr lang="en-US" sz="2000" dirty="0" smtClean="0"/>
              <a:t>canner and IPs.</a:t>
            </a:r>
            <a:br>
              <a:rPr lang="en-US" sz="2000" dirty="0" smtClean="0"/>
            </a:br>
            <a:endParaRPr lang="en-US" dirty="0" smtClean="0"/>
          </a:p>
          <a:p>
            <a:r>
              <a:rPr lang="en-US" sz="2400" b="1" dirty="0" smtClean="0"/>
              <a:t>Operator (Level I)</a:t>
            </a:r>
          </a:p>
          <a:p>
            <a:r>
              <a:rPr lang="en-US" sz="2000" dirty="0" smtClean="0"/>
              <a:t>Does not need to be trained on SW – just a little bit on how to scan an IP and </a:t>
            </a:r>
          </a:p>
          <a:p>
            <a:r>
              <a:rPr lang="en-US" sz="2000" dirty="0"/>
              <a:t>p</a:t>
            </a:r>
            <a:r>
              <a:rPr lang="en-US" sz="2000" dirty="0" smtClean="0"/>
              <a:t>re-evaluate the image.</a:t>
            </a:r>
          </a:p>
          <a:p>
            <a:endParaRPr lang="en-US" dirty="0" smtClean="0"/>
          </a:p>
          <a:p>
            <a:r>
              <a:rPr lang="en-US" sz="2400" b="1" dirty="0" smtClean="0"/>
              <a:t>Level II/III</a:t>
            </a:r>
            <a:br>
              <a:rPr lang="en-US" sz="2400" b="1" dirty="0" smtClean="0"/>
            </a:br>
            <a:r>
              <a:rPr lang="en-US" sz="2000" dirty="0" smtClean="0"/>
              <a:t>Will get all the images like he gets films today. Interpretation after the</a:t>
            </a:r>
          </a:p>
          <a:p>
            <a:r>
              <a:rPr lang="en-US" sz="2000" dirty="0" smtClean="0"/>
              <a:t>crew has returned the data.</a:t>
            </a:r>
          </a:p>
          <a:p>
            <a:endParaRPr lang="en-US" sz="2000" dirty="0" smtClean="0"/>
          </a:p>
          <a:p>
            <a:r>
              <a:rPr lang="en-US" sz="2400" b="1" dirty="0" smtClean="0"/>
              <a:t>Workflow/Personnel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000" dirty="0" smtClean="0"/>
              <a:t>The workflow is similar to film-use and the personnel does not need to be </a:t>
            </a:r>
          </a:p>
          <a:p>
            <a:r>
              <a:rPr lang="en-US" sz="2000" dirty="0" smtClean="0"/>
              <a:t>specifically trained on SW.</a:t>
            </a:r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68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Regular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9892" y="2204864"/>
            <a:ext cx="8281416" cy="288036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3727" y="476672"/>
            <a:ext cx="19170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Regular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use</a:t>
            </a:r>
            <a:endParaRPr lang="de-DE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95167" y="1268760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 regular setup, where the scanner is directly hooked up to a Laptop/PC is possible also.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051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16081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Summary</a:t>
            </a:r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552" y="1355445"/>
            <a:ext cx="7015758" cy="550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/>
        </p:nvSpPr>
        <p:spPr>
          <a:xfrm>
            <a:off x="323528" y="1628800"/>
            <a:ext cx="4626449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sz="500" dirty="0"/>
          </a:p>
        </p:txBody>
      </p:sp>
      <p:sp>
        <p:nvSpPr>
          <p:cNvPr id="4" name="Rechteck 3"/>
          <p:cNvSpPr/>
          <p:nvPr/>
        </p:nvSpPr>
        <p:spPr>
          <a:xfrm>
            <a:off x="382376" y="2564904"/>
            <a:ext cx="64938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With the advanced technology realized</a:t>
            </a:r>
          </a:p>
          <a:p>
            <a:r>
              <a:rPr lang="en-US" dirty="0"/>
              <a:t>i</a:t>
            </a:r>
            <a:r>
              <a:rPr lang="en-US" dirty="0" smtClean="0"/>
              <a:t>n the new HD-CR 35 NDT, the workflow </a:t>
            </a:r>
          </a:p>
          <a:p>
            <a:r>
              <a:rPr lang="en-US" dirty="0" smtClean="0"/>
              <a:t>of Computed Radiography is closer to film</a:t>
            </a:r>
            <a:br>
              <a:rPr lang="en-US" dirty="0" smtClean="0"/>
            </a:br>
            <a:r>
              <a:rPr lang="en-US" dirty="0" smtClean="0"/>
              <a:t>than ever before.</a:t>
            </a:r>
          </a:p>
          <a:p>
            <a:endParaRPr lang="en-US" dirty="0"/>
          </a:p>
          <a:p>
            <a:r>
              <a:rPr lang="en-US" dirty="0" smtClean="0"/>
              <a:t>With very little training, every operator</a:t>
            </a:r>
          </a:p>
          <a:p>
            <a:r>
              <a:rPr lang="en-US" dirty="0"/>
              <a:t>i</a:t>
            </a:r>
            <a:r>
              <a:rPr lang="en-US" dirty="0" smtClean="0"/>
              <a:t>s able to do the job, no matter whether</a:t>
            </a:r>
            <a:br>
              <a:rPr lang="en-US" dirty="0" smtClean="0"/>
            </a:br>
            <a:r>
              <a:rPr lang="en-US" dirty="0" smtClean="0"/>
              <a:t>mobile or factory use. </a:t>
            </a:r>
          </a:p>
          <a:p>
            <a:endParaRPr lang="en-US" dirty="0"/>
          </a:p>
          <a:p>
            <a:r>
              <a:rPr lang="en-US" dirty="0" smtClean="0"/>
              <a:t>Thanks to                            , highest SNR values</a:t>
            </a:r>
          </a:p>
          <a:p>
            <a:r>
              <a:rPr lang="en-US" dirty="0" smtClean="0"/>
              <a:t>are always achieved.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Grafik 5" descr="TreFoc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8141" y="4997274"/>
            <a:ext cx="1367438" cy="41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1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83727" y="476672"/>
            <a:ext cx="36933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Certified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and</a:t>
            </a:r>
            <a:r>
              <a:rPr lang="de-DE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compliant</a:t>
            </a:r>
            <a:endParaRPr lang="de-DE" sz="28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</a:endParaRPr>
          </a:p>
        </p:txBody>
      </p:sp>
      <p:pic>
        <p:nvPicPr>
          <p:cNvPr id="3" name="Grafik 2" descr="Zertifikat_Tisch_HD-CR_35_ND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5939" y="1577890"/>
            <a:ext cx="6778061" cy="5280110"/>
          </a:xfrm>
          <a:prstGeom prst="rect">
            <a:avLst/>
          </a:prstGeom>
        </p:spPr>
      </p:pic>
      <p:grpSp>
        <p:nvGrpSpPr>
          <p:cNvPr id="4" name="Gruppieren 21"/>
          <p:cNvGrpSpPr/>
          <p:nvPr/>
        </p:nvGrpSpPr>
        <p:grpSpPr>
          <a:xfrm>
            <a:off x="539552" y="1412776"/>
            <a:ext cx="2880320" cy="2520280"/>
            <a:chOff x="3995936" y="3573016"/>
            <a:chExt cx="2880320" cy="25202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Eine Ecke des Rechtecks abrunden 4"/>
            <p:cNvSpPr/>
            <p:nvPr/>
          </p:nvSpPr>
          <p:spPr>
            <a:xfrm>
              <a:off x="3995936" y="3573016"/>
              <a:ext cx="2880320" cy="2520280"/>
            </a:xfrm>
            <a:prstGeom prst="round1Rect">
              <a:avLst>
                <a:gd name="adj" fmla="val 5516"/>
              </a:avLst>
            </a:prstGeom>
            <a:gradFill flip="none" rotWithShape="1">
              <a:gsLst>
                <a:gs pos="29000">
                  <a:schemeClr val="bg1"/>
                </a:gs>
                <a:gs pos="58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  <a:p>
              <a:pPr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sz="1200" dirty="0" smtClean="0">
                  <a:solidFill>
                    <a:schemeClr val="tx1"/>
                  </a:solidFill>
                  <a:latin typeface="Futura Bk BT" pitchFamily="34" charset="0"/>
                </a:rPr>
                <a:t>will </a:t>
              </a:r>
              <a:r>
                <a:rPr lang="de-DE" sz="1200" dirty="0" err="1" smtClean="0">
                  <a:solidFill>
                    <a:schemeClr val="tx1"/>
                  </a:solidFill>
                  <a:latin typeface="Futura Bk BT" pitchFamily="34" charset="0"/>
                </a:rPr>
                <a:t>be</a:t>
              </a:r>
              <a:r>
                <a:rPr lang="de-DE" sz="1200" dirty="0" smtClean="0">
                  <a:solidFill>
                    <a:schemeClr val="tx1"/>
                  </a:solidFill>
                  <a:latin typeface="Futura Bk BT" pitchFamily="34" charset="0"/>
                </a:rPr>
                <a:t> </a:t>
              </a:r>
              <a:r>
                <a:rPr lang="de-DE" dirty="0" smtClean="0">
                  <a:solidFill>
                    <a:schemeClr val="tx1"/>
                  </a:solidFill>
                </a:rPr>
                <a:t>BAM </a:t>
              </a:r>
              <a:r>
                <a:rPr lang="de-DE" dirty="0" err="1" smtClean="0">
                  <a:solidFill>
                    <a:schemeClr val="tx1"/>
                  </a:solidFill>
                </a:rPr>
                <a:t>certified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 DICONDE </a:t>
              </a:r>
              <a:r>
                <a:rPr lang="de-DE" dirty="0" err="1" smtClean="0">
                  <a:solidFill>
                    <a:schemeClr val="tx1"/>
                  </a:solidFill>
                </a:rPr>
                <a:t>compliant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 ASTM </a:t>
              </a:r>
              <a:r>
                <a:rPr lang="de-DE" dirty="0" err="1" smtClean="0">
                  <a:solidFill>
                    <a:schemeClr val="tx1"/>
                  </a:solidFill>
                </a:rPr>
                <a:t>compliant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 EN </a:t>
              </a:r>
              <a:r>
                <a:rPr lang="de-DE" dirty="0" err="1" smtClean="0">
                  <a:solidFill>
                    <a:schemeClr val="tx1"/>
                  </a:solidFill>
                </a:rPr>
                <a:t>compliant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pPr algn="ctr">
                <a:buFont typeface="Arial" pitchFamily="34" charset="0"/>
                <a:buChar char="•"/>
              </a:pPr>
              <a:r>
                <a:rPr lang="de-DE" dirty="0" smtClean="0">
                  <a:solidFill>
                    <a:schemeClr val="tx1"/>
                  </a:solidFill>
                </a:rPr>
                <a:t> ISO 9001</a:t>
              </a:r>
            </a:p>
            <a:p>
              <a:pPr algn="ctr"/>
              <a:endParaRPr lang="de-DE" dirty="0" smtClean="0">
                <a:solidFill>
                  <a:schemeClr val="tx1"/>
                </a:solidFill>
                <a:latin typeface="Futura Bk BT" pitchFamily="34" charset="0"/>
              </a:endParaRPr>
            </a:p>
          </p:txBody>
        </p:sp>
        <p:sp>
          <p:nvSpPr>
            <p:cNvPr id="6" name="Eine Ecke des Rechtecks abrunden 5"/>
            <p:cNvSpPr/>
            <p:nvPr/>
          </p:nvSpPr>
          <p:spPr>
            <a:xfrm>
              <a:off x="3995936" y="3573016"/>
              <a:ext cx="2880320" cy="288032"/>
            </a:xfrm>
            <a:prstGeom prst="round1Rect">
              <a:avLst>
                <a:gd name="adj" fmla="val 35025"/>
              </a:avLst>
            </a:prstGeom>
            <a:gradFill flip="none" rotWithShape="1">
              <a:gsLst>
                <a:gs pos="0">
                  <a:schemeClr val="bg1"/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  <a:tileRect/>
            </a:gradFill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smtClean="0">
                  <a:solidFill>
                    <a:schemeClr val="tx1"/>
                  </a:solidFill>
                  <a:effectLst/>
                  <a:latin typeface="+mj-lt"/>
                </a:rPr>
                <a:t>Quality</a:t>
              </a:r>
              <a:endParaRPr lang="de-DE" sz="1600" b="1" dirty="0">
                <a:solidFill>
                  <a:schemeClr val="tx1"/>
                </a:solidFill>
                <a:effectLst/>
                <a:latin typeface="+mj-lt"/>
              </a:endParaRPr>
            </a:p>
          </p:txBody>
        </p:sp>
      </p:grpSp>
      <p:pic>
        <p:nvPicPr>
          <p:cNvPr id="7" name="Grafik 6" descr="Button_German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4636" y="3645024"/>
            <a:ext cx="3534643" cy="35346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1146</Words>
  <Application>Microsoft Office PowerPoint</Application>
  <PresentationFormat>Bildschirmpräsentation (4:3)</PresentationFormat>
  <Paragraphs>355</Paragraphs>
  <Slides>52</Slides>
  <Notes>0</Notes>
  <HiddenSlides>0</HiddenSlides>
  <MMClips>1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52</vt:i4>
      </vt:variant>
    </vt:vector>
  </HeadingPairs>
  <TitlesOfParts>
    <vt:vector size="53" baseType="lpstr"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DD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Herr Ruzek</dc:creator>
  <cp:lastModifiedBy>Dürr NDT</cp:lastModifiedBy>
  <cp:revision>33</cp:revision>
  <dcterms:modified xsi:type="dcterms:W3CDTF">2014-01-16T11:21:56Z</dcterms:modified>
</cp:coreProperties>
</file>